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336" r:id="rId2"/>
    <p:sldId id="337" r:id="rId3"/>
    <p:sldId id="338" r:id="rId4"/>
    <p:sldId id="339" r:id="rId5"/>
    <p:sldId id="340" r:id="rId6"/>
    <p:sldId id="353" r:id="rId7"/>
    <p:sldId id="341" r:id="rId8"/>
    <p:sldId id="284" r:id="rId9"/>
    <p:sldId id="312" r:id="rId10"/>
    <p:sldId id="333" r:id="rId11"/>
    <p:sldId id="331" r:id="rId12"/>
    <p:sldId id="351" r:id="rId13"/>
    <p:sldId id="352" r:id="rId14"/>
    <p:sldId id="325" r:id="rId15"/>
    <p:sldId id="311" r:id="rId16"/>
    <p:sldId id="345" r:id="rId17"/>
    <p:sldId id="328" r:id="rId18"/>
    <p:sldId id="323" r:id="rId19"/>
    <p:sldId id="346" r:id="rId20"/>
    <p:sldId id="327" r:id="rId21"/>
    <p:sldId id="347" r:id="rId22"/>
    <p:sldId id="348" r:id="rId23"/>
    <p:sldId id="319" r:id="rId24"/>
    <p:sldId id="349" r:id="rId25"/>
    <p:sldId id="296" r:id="rId26"/>
    <p:sldId id="350" r:id="rId27"/>
  </p:sldIdLst>
  <p:sldSz cx="9144000" cy="6858000" type="screen4x3"/>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5B5FCB8A-02E0-416B-A352-37F28115D798}" type="datetimeFigureOut">
              <a:rPr lang="en-GB" smtClean="0"/>
              <a:t>27/06/2017</a:t>
            </a:fld>
            <a:endParaRPr lang="en-GB" dirty="0"/>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724400"/>
            <a:ext cx="5486400" cy="44751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7213"/>
            <a:ext cx="2971800" cy="4968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9447213"/>
            <a:ext cx="2971800" cy="496887"/>
          </a:xfrm>
          <a:prstGeom prst="rect">
            <a:avLst/>
          </a:prstGeom>
        </p:spPr>
        <p:txBody>
          <a:bodyPr vert="horz" lIns="91440" tIns="45720" rIns="91440" bIns="45720" rtlCol="0" anchor="b"/>
          <a:lstStyle>
            <a:lvl1pPr algn="r">
              <a:defRPr sz="1200"/>
            </a:lvl1pPr>
          </a:lstStyle>
          <a:p>
            <a:fld id="{5E5D9D14-C7C2-4DEF-ABC4-34B0A0F1E3DA}" type="slidenum">
              <a:rPr lang="en-GB" smtClean="0"/>
              <a:t>‹#›</a:t>
            </a:fld>
            <a:endParaRPr lang="en-GB" dirty="0"/>
          </a:p>
        </p:txBody>
      </p:sp>
    </p:spTree>
    <p:extLst>
      <p:ext uri="{BB962C8B-B14F-4D97-AF65-F5344CB8AC3E}">
        <p14:creationId xmlns:p14="http://schemas.microsoft.com/office/powerpoint/2010/main" val="3061419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E5D9D14-C7C2-4DEF-ABC4-34B0A0F1E3DA}" type="slidenum">
              <a:rPr lang="en-GB" smtClean="0"/>
              <a:t>23</a:t>
            </a:fld>
            <a:endParaRPr lang="en-GB" dirty="0"/>
          </a:p>
        </p:txBody>
      </p:sp>
    </p:spTree>
    <p:extLst>
      <p:ext uri="{BB962C8B-B14F-4D97-AF65-F5344CB8AC3E}">
        <p14:creationId xmlns:p14="http://schemas.microsoft.com/office/powerpoint/2010/main" val="9274147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Master" Target="../slideMasters/slideMaster1.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 Id="rId5" Type="http://schemas.openxmlformats.org/officeDocument/2006/relationships/image" Target="../media/image6.tiff"/><Relationship Id="rId4"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0" y="2592090"/>
            <a:ext cx="9144000" cy="4265910"/>
          </a:xfrm>
        </p:spPr>
        <p:txBody>
          <a:bodyPr/>
          <a:lstStyle/>
          <a:p>
            <a:endParaRPr lang="en-GB" dirty="0"/>
          </a:p>
        </p:txBody>
      </p:sp>
      <p:pic>
        <p:nvPicPr>
          <p:cNvPr id="5137" name="Picture 17" descr="Uok_Logo_PMS294_PC"/>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932" y="299722"/>
            <a:ext cx="1007492" cy="54671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userDrawn="1"/>
        </p:nvSpPr>
        <p:spPr>
          <a:xfrm>
            <a:off x="467544" y="299723"/>
            <a:ext cx="2808312" cy="276999"/>
          </a:xfrm>
          <a:prstGeom prst="rect">
            <a:avLst/>
          </a:prstGeom>
          <a:noFill/>
        </p:spPr>
        <p:txBody>
          <a:bodyPr wrap="square" lIns="0" rtlCol="0">
            <a:spAutoFit/>
          </a:bodyPr>
          <a:lstStyle/>
          <a:p>
            <a:pPr fontAlgn="b">
              <a:spcBef>
                <a:spcPct val="30000"/>
              </a:spcBef>
              <a:spcAft>
                <a:spcPct val="0"/>
              </a:spcAft>
            </a:pPr>
            <a:r>
              <a:rPr lang="en-GB" sz="1200" dirty="0" smtClean="0">
                <a:solidFill>
                  <a:srgbClr val="002060"/>
                </a:solidFill>
              </a:rPr>
              <a:t>The UK’s European university</a:t>
            </a:r>
            <a:endParaRPr lang="en-GB" sz="1200" dirty="0">
              <a:solidFill>
                <a:srgbClr val="002060"/>
              </a:solidFill>
            </a:endParaRPr>
          </a:p>
        </p:txBody>
      </p:sp>
      <p:sp>
        <p:nvSpPr>
          <p:cNvPr id="10" name="Text Placeholder 7"/>
          <p:cNvSpPr>
            <a:spLocks noGrp="1"/>
          </p:cNvSpPr>
          <p:nvPr>
            <p:ph type="body" sz="quarter" idx="12" hasCustomPrompt="1"/>
          </p:nvPr>
        </p:nvSpPr>
        <p:spPr>
          <a:xfrm>
            <a:off x="467544" y="989117"/>
            <a:ext cx="4176464" cy="1512168"/>
          </a:xfrm>
          <a:solidFill>
            <a:schemeClr val="tx2">
              <a:lumMod val="75000"/>
            </a:schemeClr>
          </a:solidFill>
        </p:spPr>
        <p:txBody>
          <a:bodyPr lIns="252000" tIns="273600" rIns="252000"/>
          <a:lstStyle>
            <a:lvl1pPr marL="0" indent="0">
              <a:lnSpc>
                <a:spcPts val="2500"/>
              </a:lnSpc>
              <a:buNone/>
              <a:defRPr sz="2400" spc="-100" baseline="0">
                <a:solidFill>
                  <a:schemeClr val="bg1"/>
                </a:solidFill>
                <a:latin typeface="Century Schoolbook" pitchFamily="18" charset="0"/>
              </a:defRPr>
            </a:lvl1pPr>
          </a:lstStyle>
          <a:p>
            <a:pPr lvl="0"/>
            <a:r>
              <a:rPr lang="en-US" dirty="0" smtClean="0"/>
              <a:t>TYPE YOUR HEADING HERE 2014</a:t>
            </a:r>
          </a:p>
        </p:txBody>
      </p:sp>
      <p:sp>
        <p:nvSpPr>
          <p:cNvPr id="11" name="Text Placeholder 10"/>
          <p:cNvSpPr>
            <a:spLocks noGrp="1"/>
          </p:cNvSpPr>
          <p:nvPr>
            <p:ph type="body" sz="quarter" idx="13" hasCustomPrompt="1"/>
          </p:nvPr>
        </p:nvSpPr>
        <p:spPr>
          <a:xfrm>
            <a:off x="467545" y="2488937"/>
            <a:ext cx="4176464" cy="664498"/>
          </a:xfrm>
          <a:solidFill>
            <a:schemeClr val="tx2">
              <a:lumMod val="75000"/>
            </a:schemeClr>
          </a:solidFill>
        </p:spPr>
        <p:txBody>
          <a:bodyPr lIns="252000" tIns="0" rIns="252000" bIns="154800" anchor="ctr" anchorCtr="0"/>
          <a:lstStyle>
            <a:lvl1pPr marL="0" indent="0">
              <a:lnSpc>
                <a:spcPts val="1380"/>
              </a:lnSpc>
              <a:spcBef>
                <a:spcPts val="0"/>
              </a:spcBef>
              <a:buNone/>
              <a:defRPr sz="1400" i="1" spc="-50">
                <a:solidFill>
                  <a:srgbClr val="D6A300"/>
                </a:solidFill>
                <a:latin typeface="Century Schoolbook"/>
                <a:cs typeface="Century Schoolbook"/>
              </a:defRPr>
            </a:lvl1pPr>
          </a:lstStyle>
          <a:p>
            <a:pPr lvl="0"/>
            <a:r>
              <a:rPr lang="en-US" dirty="0" smtClean="0"/>
              <a:t>Sub heading</a:t>
            </a:r>
          </a:p>
        </p:txBody>
      </p:sp>
      <p:sp>
        <p:nvSpPr>
          <p:cNvPr id="2" name="TextBox 1"/>
          <p:cNvSpPr txBox="1"/>
          <p:nvPr userDrawn="1"/>
        </p:nvSpPr>
        <p:spPr>
          <a:xfrm>
            <a:off x="6273800" y="1447800"/>
            <a:ext cx="184666" cy="461665"/>
          </a:xfrm>
          <a:prstGeom prst="rect">
            <a:avLst/>
          </a:prstGeom>
          <a:noFill/>
        </p:spPr>
        <p:txBody>
          <a:bodyPr wrap="none" rtlCol="0">
            <a:spAutoFit/>
          </a:bodyPr>
          <a:lstStyle/>
          <a:p>
            <a:pPr fontAlgn="b">
              <a:spcBef>
                <a:spcPct val="30000"/>
              </a:spcBef>
              <a:spcAft>
                <a:spcPct val="0"/>
              </a:spcAft>
            </a:pPr>
            <a:endParaRPr lang="en-US" sz="2400" dirty="0">
              <a:solidFill>
                <a:srgbClr val="000000"/>
              </a:solidFill>
            </a:endParaRPr>
          </a:p>
        </p:txBody>
      </p:sp>
    </p:spTree>
    <p:extLst>
      <p:ext uri="{BB962C8B-B14F-4D97-AF65-F5344CB8AC3E}">
        <p14:creationId xmlns:p14="http://schemas.microsoft.com/office/powerpoint/2010/main" val="287611936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858000"/>
          </a:xfrm>
        </p:spPr>
        <p:txBody>
          <a:bodyPr/>
          <a:lstStyle/>
          <a:p>
            <a:endParaRPr lang="en-GB" dirty="0"/>
          </a:p>
        </p:txBody>
      </p:sp>
    </p:spTree>
    <p:extLst>
      <p:ext uri="{BB962C8B-B14F-4D97-AF65-F5344CB8AC3E}">
        <p14:creationId xmlns:p14="http://schemas.microsoft.com/office/powerpoint/2010/main" val="2759497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GB" dirty="0">
              <a:solidFill>
                <a:srgbClr val="000000"/>
              </a:solidFill>
            </a:endParaRPr>
          </a:p>
        </p:txBody>
      </p:sp>
      <p:sp>
        <p:nvSpPr>
          <p:cNvPr id="4"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smtClean="0">
                <a:solidFill>
                  <a:srgbClr val="000000"/>
                </a:solidFill>
              </a:rPr>
              <a:t>Page </a:t>
            </a:r>
            <a:fld id="{BB9ACB3B-81A4-6247-87B5-FC3E0A04C89B}" type="slidenum">
              <a:rPr lang="en-US" smtClean="0">
                <a:solidFill>
                  <a:srgbClr val="000000"/>
                </a:solidFill>
              </a:rPr>
              <a:pPr algn="l"/>
              <a:t>‹#›</a:t>
            </a:fld>
            <a:endParaRPr lang="en-US" dirty="0">
              <a:solidFill>
                <a:srgbClr val="000000"/>
              </a:solidFill>
            </a:endParaRPr>
          </a:p>
        </p:txBody>
      </p:sp>
    </p:spTree>
    <p:extLst>
      <p:ext uri="{BB962C8B-B14F-4D97-AF65-F5344CB8AC3E}">
        <p14:creationId xmlns:p14="http://schemas.microsoft.com/office/powerpoint/2010/main" val="42549399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764704"/>
            <a:ext cx="5111750" cy="536145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GB" dirty="0">
              <a:solidFill>
                <a:srgbClr val="000000"/>
              </a:solidFill>
            </a:endParaRPr>
          </a:p>
        </p:txBody>
      </p:sp>
      <p:sp>
        <p:nvSpPr>
          <p:cNvPr id="7"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smtClean="0">
                <a:solidFill>
                  <a:srgbClr val="000000"/>
                </a:solidFill>
              </a:rPr>
              <a:t>Page </a:t>
            </a:r>
            <a:fld id="{BB9ACB3B-81A4-6247-87B5-FC3E0A04C89B}" type="slidenum">
              <a:rPr lang="en-US" smtClean="0">
                <a:solidFill>
                  <a:srgbClr val="000000"/>
                </a:solidFill>
              </a:rPr>
              <a:pPr algn="l"/>
              <a:t>‹#›</a:t>
            </a:fld>
            <a:endParaRPr lang="en-US" dirty="0">
              <a:solidFill>
                <a:srgbClr val="000000"/>
              </a:solidFill>
            </a:endParaRPr>
          </a:p>
        </p:txBody>
      </p:sp>
    </p:spTree>
    <p:extLst>
      <p:ext uri="{BB962C8B-B14F-4D97-AF65-F5344CB8AC3E}">
        <p14:creationId xmlns:p14="http://schemas.microsoft.com/office/powerpoint/2010/main" val="4195400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GB" dirty="0">
              <a:solidFill>
                <a:srgbClr val="000000"/>
              </a:solidFill>
            </a:endParaRPr>
          </a:p>
        </p:txBody>
      </p:sp>
      <p:sp>
        <p:nvSpPr>
          <p:cNvPr id="8"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smtClean="0">
                <a:solidFill>
                  <a:srgbClr val="000000"/>
                </a:solidFill>
              </a:rPr>
              <a:t>Page </a:t>
            </a:r>
            <a:fld id="{BB9ACB3B-81A4-6247-87B5-FC3E0A04C89B}" type="slidenum">
              <a:rPr lang="en-US" smtClean="0">
                <a:solidFill>
                  <a:srgbClr val="000000"/>
                </a:solidFill>
              </a:rPr>
              <a:pPr algn="l"/>
              <a:t>‹#›</a:t>
            </a:fld>
            <a:endParaRPr lang="en-US" dirty="0">
              <a:solidFill>
                <a:srgbClr val="000000"/>
              </a:solidFill>
            </a:endParaRPr>
          </a:p>
        </p:txBody>
      </p:sp>
    </p:spTree>
    <p:extLst>
      <p:ext uri="{BB962C8B-B14F-4D97-AF65-F5344CB8AC3E}">
        <p14:creationId xmlns:p14="http://schemas.microsoft.com/office/powerpoint/2010/main" val="36752473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pic>
        <p:nvPicPr>
          <p:cNvPr id="4" name="Picture 16" descr="Imag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16313"/>
            <a:ext cx="1835150"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5" descr="Image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713" y="3486150"/>
            <a:ext cx="1958975" cy="130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4" descr="Image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8400" y="3529013"/>
            <a:ext cx="1905000"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3" descr="Image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21313" y="3486150"/>
            <a:ext cx="1958975"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2" descr="Image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35825" y="3519488"/>
            <a:ext cx="1908175"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7"/>
          <p:cNvSpPr>
            <a:spLocks noChangeArrowheads="1"/>
          </p:cNvSpPr>
          <p:nvPr/>
        </p:nvSpPr>
        <p:spPr bwMode="auto">
          <a:xfrm>
            <a:off x="0" y="0"/>
            <a:ext cx="9144000" cy="3573463"/>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 hangingPunct="0">
              <a:spcBef>
                <a:spcPct val="30000"/>
              </a:spcBef>
              <a:spcAft>
                <a:spcPct val="0"/>
              </a:spcAft>
              <a:defRPr>
                <a:solidFill>
                  <a:schemeClr val="tx1"/>
                </a:solidFill>
                <a:latin typeface="Arial" charset="0"/>
                <a:cs typeface="Arial" charset="0"/>
              </a:defRPr>
            </a:lvl6pPr>
            <a:lvl7pPr marL="2971800" indent="-228600" algn="ctr" eaLnBrk="0" fontAlgn="b" hangingPunct="0">
              <a:spcBef>
                <a:spcPct val="30000"/>
              </a:spcBef>
              <a:spcAft>
                <a:spcPct val="0"/>
              </a:spcAft>
              <a:defRPr>
                <a:solidFill>
                  <a:schemeClr val="tx1"/>
                </a:solidFill>
                <a:latin typeface="Arial" charset="0"/>
                <a:cs typeface="Arial" charset="0"/>
              </a:defRPr>
            </a:lvl7pPr>
            <a:lvl8pPr marL="3429000" indent="-228600" algn="ctr" eaLnBrk="0" fontAlgn="b" hangingPunct="0">
              <a:spcBef>
                <a:spcPct val="30000"/>
              </a:spcBef>
              <a:spcAft>
                <a:spcPct val="0"/>
              </a:spcAft>
              <a:defRPr>
                <a:solidFill>
                  <a:schemeClr val="tx1"/>
                </a:solidFill>
                <a:latin typeface="Arial" charset="0"/>
                <a:cs typeface="Arial" charset="0"/>
              </a:defRPr>
            </a:lvl8pPr>
            <a:lvl9pPr marL="3886200" indent="-228600" algn="ctr" eaLnBrk="0" fontAlgn="b" hangingPunct="0">
              <a:spcBef>
                <a:spcPct val="30000"/>
              </a:spcBef>
              <a:spcAft>
                <a:spcPct val="0"/>
              </a:spcAft>
              <a:defRPr>
                <a:solidFill>
                  <a:schemeClr val="tx1"/>
                </a:solidFill>
                <a:latin typeface="Arial" charset="0"/>
                <a:cs typeface="Arial" charset="0"/>
              </a:defRPr>
            </a:lvl9pPr>
          </a:lstStyle>
          <a:p>
            <a:pPr eaLnBrk="1" hangingPunct="1">
              <a:defRPr/>
            </a:pPr>
            <a:endParaRPr lang="en-US" altLang="en-US" dirty="0" smtClean="0"/>
          </a:p>
        </p:txBody>
      </p:sp>
      <p:pic>
        <p:nvPicPr>
          <p:cNvPr id="10" name="Picture 17" descr="Uok_Logo_PMS294_PC"/>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43663" y="5734050"/>
            <a:ext cx="10795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8" name="Rectangle 8"/>
          <p:cNvSpPr>
            <a:spLocks noGrp="1" noChangeArrowheads="1"/>
          </p:cNvSpPr>
          <p:nvPr>
            <p:ph type="ctrTitle"/>
          </p:nvPr>
        </p:nvSpPr>
        <p:spPr>
          <a:xfrm>
            <a:off x="323850" y="1628775"/>
            <a:ext cx="5903913" cy="1295400"/>
          </a:xfrm>
        </p:spPr>
        <p:txBody>
          <a:bodyPr anchor="b"/>
          <a:lstStyle>
            <a:lvl1pPr algn="r">
              <a:lnSpc>
                <a:spcPct val="90000"/>
              </a:lnSpc>
              <a:defRPr b="0">
                <a:solidFill>
                  <a:srgbClr val="FFFFFF"/>
                </a:solidFill>
                <a:latin typeface="Century Schoolbook" pitchFamily="18" charset="0"/>
              </a:defRPr>
            </a:lvl1pPr>
          </a:lstStyle>
          <a:p>
            <a:r>
              <a:rPr lang="en-GB"/>
              <a:t>Click to edit Master title style</a:t>
            </a:r>
          </a:p>
        </p:txBody>
      </p:sp>
      <p:sp>
        <p:nvSpPr>
          <p:cNvPr id="5129" name="Rectangle 9"/>
          <p:cNvSpPr>
            <a:spLocks noGrp="1" noChangeArrowheads="1"/>
          </p:cNvSpPr>
          <p:nvPr>
            <p:ph type="subTitle" idx="1"/>
          </p:nvPr>
        </p:nvSpPr>
        <p:spPr>
          <a:xfrm>
            <a:off x="323850" y="549275"/>
            <a:ext cx="5903913" cy="647700"/>
          </a:xfrm>
        </p:spPr>
        <p:txBody>
          <a:bodyPr/>
          <a:lstStyle>
            <a:lvl1pPr marL="0" indent="0" algn="r">
              <a:lnSpc>
                <a:spcPct val="80000"/>
              </a:lnSpc>
              <a:spcBef>
                <a:spcPct val="0"/>
              </a:spcBef>
              <a:buFontTx/>
              <a:buNone/>
              <a:defRPr sz="1200">
                <a:solidFill>
                  <a:srgbClr val="FFFFFF"/>
                </a:solidFill>
              </a:defRPr>
            </a:lvl1pPr>
          </a:lstStyle>
          <a:p>
            <a:r>
              <a:rPr lang="en-GB"/>
              <a:t>Click to edit Master subtitle style</a:t>
            </a:r>
          </a:p>
        </p:txBody>
      </p:sp>
    </p:spTree>
    <p:extLst>
      <p:ext uri="{BB962C8B-B14F-4D97-AF65-F5344CB8AC3E}">
        <p14:creationId xmlns:p14="http://schemas.microsoft.com/office/powerpoint/2010/main" val="4255121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ast page">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indent="-342900" fontAlgn="b">
              <a:spcBef>
                <a:spcPct val="30000"/>
              </a:spcBef>
              <a:spcAft>
                <a:spcPct val="0"/>
              </a:spcAft>
            </a:pPr>
            <a:endParaRPr lang="en-US" sz="2400" dirty="0" smtClean="0">
              <a:solidFill>
                <a:srgbClr val="000000"/>
              </a:solidFill>
            </a:endParaRPr>
          </a:p>
        </p:txBody>
      </p:sp>
      <p:sp>
        <p:nvSpPr>
          <p:cNvPr id="5" name="TextBox 4"/>
          <p:cNvSpPr txBox="1"/>
          <p:nvPr userDrawn="1"/>
        </p:nvSpPr>
        <p:spPr>
          <a:xfrm>
            <a:off x="-1860" y="0"/>
            <a:ext cx="9143999" cy="6858000"/>
          </a:xfrm>
          <a:prstGeom prst="rect">
            <a:avLst/>
          </a:prstGeom>
          <a:solidFill>
            <a:schemeClr val="tx2">
              <a:lumMod val="75000"/>
            </a:schemeClr>
          </a:solidFill>
        </p:spPr>
        <p:txBody>
          <a:bodyPr wrap="square" rtlCol="0">
            <a:spAutoFit/>
          </a:bodyPr>
          <a:lstStyle/>
          <a:p>
            <a:pPr fontAlgn="b">
              <a:spcBef>
                <a:spcPct val="30000"/>
              </a:spcBef>
              <a:spcAft>
                <a:spcPct val="0"/>
              </a:spcAft>
            </a:pPr>
            <a:endParaRPr lang="en-US" sz="2400" dirty="0">
              <a:solidFill>
                <a:srgbClr val="000000"/>
              </a:solidFill>
            </a:endParaRPr>
          </a:p>
        </p:txBody>
      </p:sp>
      <p:cxnSp>
        <p:nvCxnSpPr>
          <p:cNvPr id="6" name="Straight Connector 5"/>
          <p:cNvCxnSpPr/>
          <p:nvPr userDrawn="1"/>
        </p:nvCxnSpPr>
        <p:spPr bwMode="auto">
          <a:xfrm flipH="1">
            <a:off x="971600" y="1268760"/>
            <a:ext cx="432048" cy="1800200"/>
          </a:xfrm>
          <a:prstGeom prst="line">
            <a:avLst/>
          </a:prstGeom>
          <a:noFill/>
          <a:ln w="25400" cap="flat" cmpd="sng" algn="ctr">
            <a:solidFill>
              <a:srgbClr val="A47D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p:cNvSpPr txBox="1"/>
          <p:nvPr userDrawn="1"/>
        </p:nvSpPr>
        <p:spPr>
          <a:xfrm>
            <a:off x="1547664" y="1196752"/>
            <a:ext cx="4392488" cy="2403735"/>
          </a:xfrm>
          <a:prstGeom prst="rect">
            <a:avLst/>
          </a:prstGeom>
          <a:noFill/>
        </p:spPr>
        <p:txBody>
          <a:bodyPr wrap="square" lIns="0" tIns="0" rIns="0" bIns="0" rtlCol="0">
            <a:spAutoFit/>
          </a:bodyPr>
          <a:lstStyle/>
          <a:p>
            <a:pPr fontAlgn="b">
              <a:lnSpc>
                <a:spcPts val="5000"/>
              </a:lnSpc>
              <a:spcAft>
                <a:spcPct val="0"/>
              </a:spcAft>
              <a:defRPr/>
            </a:pPr>
            <a:r>
              <a:rPr lang="en-US" sz="4800" spc="-100" dirty="0" smtClean="0">
                <a:solidFill>
                  <a:srgbClr val="A47D00"/>
                </a:solidFill>
                <a:latin typeface="Century Schoolbook"/>
                <a:cs typeface="Century Schoolbook"/>
              </a:rPr>
              <a:t>THE UK’S EUROPEAN UNIVERSITY</a:t>
            </a:r>
          </a:p>
          <a:p>
            <a:pPr fontAlgn="b">
              <a:spcBef>
                <a:spcPct val="30000"/>
              </a:spcBef>
              <a:spcAft>
                <a:spcPct val="0"/>
              </a:spcAft>
            </a:pPr>
            <a:endParaRPr lang="en-US" sz="2400" dirty="0">
              <a:solidFill>
                <a:srgbClr val="000000"/>
              </a:solidFill>
            </a:endParaRPr>
          </a:p>
        </p:txBody>
      </p:sp>
      <p:pic>
        <p:nvPicPr>
          <p:cNvPr id="15" name="Picture 14" descr="Uok_Logo_white.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4248" y="5556684"/>
            <a:ext cx="1387978" cy="752636"/>
          </a:xfrm>
          <a:prstGeom prst="rect">
            <a:avLst/>
          </a:prstGeom>
        </p:spPr>
      </p:pic>
      <p:sp>
        <p:nvSpPr>
          <p:cNvPr id="16" name="TextBox 15"/>
          <p:cNvSpPr txBox="1"/>
          <p:nvPr userDrawn="1"/>
        </p:nvSpPr>
        <p:spPr>
          <a:xfrm>
            <a:off x="1547664" y="5949280"/>
            <a:ext cx="2736304" cy="307777"/>
          </a:xfrm>
          <a:prstGeom prst="rect">
            <a:avLst/>
          </a:prstGeom>
          <a:noFill/>
        </p:spPr>
        <p:txBody>
          <a:bodyPr wrap="square" lIns="0" tIns="0" rIns="0" bIns="0" rtlCol="0" anchor="b" anchorCtr="0">
            <a:spAutoFit/>
          </a:bodyPr>
          <a:lstStyle/>
          <a:p>
            <a:pPr fontAlgn="b">
              <a:spcBef>
                <a:spcPct val="30000"/>
              </a:spcBef>
              <a:spcAft>
                <a:spcPct val="0"/>
              </a:spcAft>
            </a:pPr>
            <a:r>
              <a:rPr lang="en-US" sz="2000" kern="1400" spc="-100" dirty="0" smtClean="0">
                <a:solidFill>
                  <a:srgbClr val="FFFFFF"/>
                </a:solidFill>
                <a:latin typeface="Century Schoolbook"/>
                <a:cs typeface="Century Schoolbook"/>
              </a:rPr>
              <a:t>www.kent.ac.uk</a:t>
            </a:r>
            <a:endParaRPr lang="en-US" sz="2000" kern="1400" spc="-100" dirty="0">
              <a:solidFill>
                <a:srgbClr val="FFFFFF"/>
              </a:solidFill>
              <a:latin typeface="Century Schoolbook"/>
              <a:cs typeface="Century Schoolbook"/>
            </a:endParaRPr>
          </a:p>
        </p:txBody>
      </p:sp>
      <p:grpSp>
        <p:nvGrpSpPr>
          <p:cNvPr id="9" name="Group 8"/>
          <p:cNvGrpSpPr/>
          <p:nvPr userDrawn="1"/>
        </p:nvGrpSpPr>
        <p:grpSpPr>
          <a:xfrm>
            <a:off x="1549959" y="5585850"/>
            <a:ext cx="1356664" cy="284120"/>
            <a:chOff x="1547664" y="5589240"/>
            <a:chExt cx="1523655" cy="319092"/>
          </a:xfrm>
        </p:grpSpPr>
        <p:pic>
          <p:nvPicPr>
            <p:cNvPr id="2" name="Picture 1" descr="Facebook__very_small.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47664" y="5589240"/>
              <a:ext cx="324260" cy="312595"/>
            </a:xfrm>
            <a:prstGeom prst="rect">
              <a:avLst/>
            </a:prstGeom>
          </p:spPr>
        </p:pic>
        <p:pic>
          <p:nvPicPr>
            <p:cNvPr id="3" name="Picture 2" descr="twitter-bird-white-on-blue_small.eps"/>
            <p:cNvPicPr>
              <a:picLocks noChangeAspect="1"/>
            </p:cNvPicPr>
            <p:nvPr userDrawn="1"/>
          </p:nvPicPr>
          <p:blipFill rotWithShape="1">
            <a:blip cstate="print">
              <a:extLst>
                <a:ext uri="{28A0092B-C50C-407E-A947-70E740481C1C}">
                  <a14:useLocalDpi xmlns:a14="http://schemas.microsoft.com/office/drawing/2010/main" val="0"/>
                </a:ext>
              </a:extLst>
            </a:blip>
            <a:srcRect l="1" r="9042"/>
            <a:stretch/>
          </p:blipFill>
          <p:spPr>
            <a:xfrm>
              <a:off x="1941392" y="5589240"/>
              <a:ext cx="330409" cy="312115"/>
            </a:xfrm>
            <a:prstGeom prst="rect">
              <a:avLst/>
            </a:prstGeom>
          </p:spPr>
        </p:pic>
        <p:pic>
          <p:nvPicPr>
            <p:cNvPr id="7" name="Picture 6" descr="LI_brand.jpg"/>
            <p:cNvPicPr>
              <a:picLocks noChangeAspect="1"/>
            </p:cNvPicPr>
            <p:nvPr userDrawn="1"/>
          </p:nvPicPr>
          <p:blipFill rotWithShape="1">
            <a:blip r:embed="rId4" cstate="print">
              <a:extLst>
                <a:ext uri="{28A0092B-C50C-407E-A947-70E740481C1C}">
                  <a14:useLocalDpi xmlns:a14="http://schemas.microsoft.com/office/drawing/2010/main" val="0"/>
                </a:ext>
              </a:extLst>
            </a:blip>
            <a:srcRect l="3442" t="6533" r="3179" b="3587"/>
            <a:stretch/>
          </p:blipFill>
          <p:spPr>
            <a:xfrm>
              <a:off x="2755635" y="5589240"/>
              <a:ext cx="315684" cy="319092"/>
            </a:xfrm>
            <a:prstGeom prst="rect">
              <a:avLst/>
            </a:prstGeom>
          </p:spPr>
        </p:pic>
        <p:pic>
          <p:nvPicPr>
            <p:cNvPr id="8" name="Picture 7" descr="youtube.tif"/>
            <p:cNvPicPr>
              <a:picLocks noChangeAspect="1"/>
            </p:cNvPicPr>
            <p:nvPr userDrawn="1"/>
          </p:nvPicPr>
          <p:blipFill rotWithShape="1">
            <a:blip r:embed="rId5" cstate="print">
              <a:extLst>
                <a:ext uri="{28A0092B-C50C-407E-A947-70E740481C1C}">
                  <a14:useLocalDpi xmlns:a14="http://schemas.microsoft.com/office/drawing/2010/main" val="0"/>
                </a:ext>
              </a:extLst>
            </a:blip>
            <a:srcRect l="7244" t="7968" r="10058" b="11869"/>
            <a:stretch/>
          </p:blipFill>
          <p:spPr>
            <a:xfrm>
              <a:off x="2346244" y="5589240"/>
              <a:ext cx="330650" cy="312595"/>
            </a:xfrm>
            <a:prstGeom prst="rect">
              <a:avLst/>
            </a:prstGeom>
          </p:spPr>
        </p:pic>
      </p:grpSp>
    </p:spTree>
    <p:extLst>
      <p:ext uri="{BB962C8B-B14F-4D97-AF65-F5344CB8AC3E}">
        <p14:creationId xmlns:p14="http://schemas.microsoft.com/office/powerpoint/2010/main" val="2220034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Footer Placeholder 3"/>
          <p:cNvSpPr>
            <a:spLocks noGrp="1"/>
          </p:cNvSpPr>
          <p:nvPr>
            <p:ph type="ftr" sz="quarter" idx="10"/>
          </p:nvPr>
        </p:nvSpPr>
        <p:spPr/>
        <p:txBody>
          <a:bodyPr/>
          <a:lstStyle>
            <a:lvl1pPr>
              <a:defRPr/>
            </a:lvl1pPr>
          </a:lstStyle>
          <a:p>
            <a:endParaRPr lang="en-GB" dirty="0">
              <a:solidFill>
                <a:srgbClr val="000000"/>
              </a:solidFill>
            </a:endParaRPr>
          </a:p>
        </p:txBody>
      </p:sp>
      <p:sp>
        <p:nvSpPr>
          <p:cNvPr id="8"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smtClean="0">
                <a:solidFill>
                  <a:srgbClr val="000000"/>
                </a:solidFill>
              </a:rPr>
              <a:t>Page </a:t>
            </a:r>
            <a:fld id="{BB9ACB3B-81A4-6247-87B5-FC3E0A04C89B}" type="slidenum">
              <a:rPr lang="en-US" smtClean="0">
                <a:solidFill>
                  <a:srgbClr val="000000"/>
                </a:solidFill>
              </a:rPr>
              <a:pPr algn="l"/>
              <a:t>‹#›</a:t>
            </a:fld>
            <a:endParaRPr lang="en-US" dirty="0">
              <a:solidFill>
                <a:srgbClr val="000000"/>
              </a:solidFill>
            </a:endParaRPr>
          </a:p>
        </p:txBody>
      </p:sp>
    </p:spTree>
    <p:extLst>
      <p:ext uri="{BB962C8B-B14F-4D97-AF65-F5344CB8AC3E}">
        <p14:creationId xmlns:p14="http://schemas.microsoft.com/office/powerpoint/2010/main" val="256049858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ubsectionright">
    <p:spTree>
      <p:nvGrpSpPr>
        <p:cNvPr id="1" name=""/>
        <p:cNvGrpSpPr/>
        <p:nvPr/>
      </p:nvGrpSpPr>
      <p:grpSpPr>
        <a:xfrm>
          <a:off x="0" y="0"/>
          <a:ext cx="0" cy="0"/>
          <a:chOff x="0" y="0"/>
          <a:chExt cx="0" cy="0"/>
        </a:xfrm>
      </p:grpSpPr>
      <p:sp>
        <p:nvSpPr>
          <p:cNvPr id="20" name="Picture Placeholder 19"/>
          <p:cNvSpPr>
            <a:spLocks noGrp="1"/>
          </p:cNvSpPr>
          <p:nvPr>
            <p:ph type="pic" sz="quarter" idx="14"/>
          </p:nvPr>
        </p:nvSpPr>
        <p:spPr>
          <a:xfrm>
            <a:off x="0" y="260648"/>
            <a:ext cx="9144000" cy="6120680"/>
          </a:xfrm>
        </p:spPr>
        <p:txBody>
          <a:bodyPr/>
          <a:lstStyle/>
          <a:p>
            <a:r>
              <a:rPr lang="en-US" dirty="0" smtClean="0"/>
              <a:t>Click icon to add picture</a:t>
            </a:r>
            <a:endParaRPr lang="en-GB" dirty="0"/>
          </a:p>
        </p:txBody>
      </p:sp>
      <p:sp>
        <p:nvSpPr>
          <p:cNvPr id="4" name="Footer Placeholder 3"/>
          <p:cNvSpPr>
            <a:spLocks noGrp="1"/>
          </p:cNvSpPr>
          <p:nvPr>
            <p:ph type="ftr" sz="quarter" idx="10"/>
          </p:nvPr>
        </p:nvSpPr>
        <p:spPr/>
        <p:txBody>
          <a:bodyPr/>
          <a:lstStyle>
            <a:lvl1pPr>
              <a:defRPr/>
            </a:lvl1pPr>
          </a:lstStyle>
          <a:p>
            <a:endParaRPr lang="en-GB" dirty="0">
              <a:solidFill>
                <a:srgbClr val="000000"/>
              </a:solidFill>
            </a:endParaRPr>
          </a:p>
        </p:txBody>
      </p:sp>
      <p:sp>
        <p:nvSpPr>
          <p:cNvPr id="8" name="Text Placeholder 7"/>
          <p:cNvSpPr>
            <a:spLocks noGrp="1"/>
          </p:cNvSpPr>
          <p:nvPr>
            <p:ph type="body" sz="quarter" idx="12" hasCustomPrompt="1"/>
          </p:nvPr>
        </p:nvSpPr>
        <p:spPr>
          <a:xfrm>
            <a:off x="4499992" y="764704"/>
            <a:ext cx="4176464" cy="1584176"/>
          </a:xfrm>
          <a:solidFill>
            <a:schemeClr val="tx2">
              <a:lumMod val="75000"/>
            </a:schemeClr>
          </a:solidFill>
        </p:spPr>
        <p:txBody>
          <a:bodyPr lIns="720000" tIns="273600" rIns="360000"/>
          <a:lstStyle>
            <a:lvl1pPr marL="0" indent="0">
              <a:lnSpc>
                <a:spcPts val="2600"/>
              </a:lnSpc>
              <a:buNone/>
              <a:defRPr sz="2400" spc="-100">
                <a:solidFill>
                  <a:srgbClr val="A47D00"/>
                </a:solidFill>
                <a:latin typeface="Century Schoolbook" pitchFamily="18" charset="0"/>
              </a:defRPr>
            </a:lvl1pPr>
          </a:lstStyle>
          <a:p>
            <a:pPr lvl="0"/>
            <a:r>
              <a:rPr lang="en-US" dirty="0" smtClean="0"/>
              <a:t>CLICK TO EDIT MASTER TEXT STYLES</a:t>
            </a:r>
          </a:p>
        </p:txBody>
      </p:sp>
      <p:sp>
        <p:nvSpPr>
          <p:cNvPr id="11" name="Text Placeholder 10"/>
          <p:cNvSpPr>
            <a:spLocks noGrp="1"/>
          </p:cNvSpPr>
          <p:nvPr>
            <p:ph type="body" sz="quarter" idx="13"/>
          </p:nvPr>
        </p:nvSpPr>
        <p:spPr>
          <a:xfrm>
            <a:off x="4499993" y="2276872"/>
            <a:ext cx="4176464" cy="935658"/>
          </a:xfrm>
          <a:solidFill>
            <a:srgbClr val="002A62"/>
          </a:solidFill>
          <a:ln>
            <a:noFill/>
          </a:ln>
        </p:spPr>
        <p:txBody>
          <a:bodyPr lIns="720000" rIns="360000" bIns="108000"/>
          <a:lstStyle>
            <a:lvl1pPr marL="0" indent="0">
              <a:lnSpc>
                <a:spcPts val="1480"/>
              </a:lnSpc>
              <a:spcBef>
                <a:spcPts val="0"/>
              </a:spcBef>
              <a:buNone/>
              <a:defRPr sz="1400" b="0" i="1" spc="-50">
                <a:solidFill>
                  <a:schemeClr val="bg1"/>
                </a:solidFill>
                <a:latin typeface="Century Schoolbook"/>
                <a:cs typeface="Century Schoolbook"/>
              </a:defRPr>
            </a:lvl1pPr>
          </a:lstStyle>
          <a:p>
            <a:pPr lvl="0"/>
            <a:r>
              <a:rPr lang="en-US" dirty="0" smtClean="0"/>
              <a:t>Click to edit Master text styles</a:t>
            </a:r>
          </a:p>
        </p:txBody>
      </p:sp>
      <p:cxnSp>
        <p:nvCxnSpPr>
          <p:cNvPr id="3" name="Straight Connector 2"/>
          <p:cNvCxnSpPr/>
          <p:nvPr userDrawn="1"/>
        </p:nvCxnSpPr>
        <p:spPr bwMode="auto">
          <a:xfrm flipH="1">
            <a:off x="4860032" y="1052736"/>
            <a:ext cx="216024" cy="1224136"/>
          </a:xfrm>
          <a:prstGeom prst="line">
            <a:avLst/>
          </a:prstGeom>
          <a:noFill/>
          <a:ln w="15875" cap="flat" cmpd="sng" algn="ctr">
            <a:solidFill>
              <a:srgbClr val="A47D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smtClean="0">
                <a:solidFill>
                  <a:srgbClr val="000000"/>
                </a:solidFill>
              </a:rPr>
              <a:t>Page </a:t>
            </a:r>
            <a:fld id="{BB9ACB3B-81A4-6247-87B5-FC3E0A04C89B}" type="slidenum">
              <a:rPr lang="en-US" smtClean="0">
                <a:solidFill>
                  <a:srgbClr val="000000"/>
                </a:solidFill>
              </a:rPr>
              <a:pPr algn="l"/>
              <a:t>‹#›</a:t>
            </a:fld>
            <a:endParaRPr lang="en-US" dirty="0">
              <a:solidFill>
                <a:srgbClr val="000000"/>
              </a:solidFill>
            </a:endParaRPr>
          </a:p>
        </p:txBody>
      </p:sp>
    </p:spTree>
    <p:extLst>
      <p:ext uri="{BB962C8B-B14F-4D97-AF65-F5344CB8AC3E}">
        <p14:creationId xmlns:p14="http://schemas.microsoft.com/office/powerpoint/2010/main" val="12351685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Subsectionleft">
    <p:spTree>
      <p:nvGrpSpPr>
        <p:cNvPr id="1" name=""/>
        <p:cNvGrpSpPr/>
        <p:nvPr/>
      </p:nvGrpSpPr>
      <p:grpSpPr>
        <a:xfrm>
          <a:off x="0" y="0"/>
          <a:ext cx="0" cy="0"/>
          <a:chOff x="0" y="0"/>
          <a:chExt cx="0" cy="0"/>
        </a:xfrm>
      </p:grpSpPr>
      <p:sp>
        <p:nvSpPr>
          <p:cNvPr id="20" name="Picture Placeholder 19"/>
          <p:cNvSpPr>
            <a:spLocks noGrp="1"/>
          </p:cNvSpPr>
          <p:nvPr>
            <p:ph type="pic" sz="quarter" idx="14"/>
          </p:nvPr>
        </p:nvSpPr>
        <p:spPr>
          <a:xfrm>
            <a:off x="0" y="260648"/>
            <a:ext cx="9144000" cy="6120680"/>
          </a:xfrm>
        </p:spPr>
        <p:txBody>
          <a:bodyPr/>
          <a:lstStyle/>
          <a:p>
            <a:r>
              <a:rPr lang="en-US" dirty="0" smtClean="0"/>
              <a:t>Click icon to add picture</a:t>
            </a:r>
            <a:endParaRPr lang="en-GB" dirty="0"/>
          </a:p>
        </p:txBody>
      </p:sp>
      <p:sp>
        <p:nvSpPr>
          <p:cNvPr id="4" name="Footer Placeholder 3"/>
          <p:cNvSpPr>
            <a:spLocks noGrp="1"/>
          </p:cNvSpPr>
          <p:nvPr>
            <p:ph type="ftr" sz="quarter" idx="10"/>
          </p:nvPr>
        </p:nvSpPr>
        <p:spPr/>
        <p:txBody>
          <a:bodyPr/>
          <a:lstStyle>
            <a:lvl1pPr>
              <a:defRPr/>
            </a:lvl1pPr>
          </a:lstStyle>
          <a:p>
            <a:endParaRPr lang="en-GB" dirty="0">
              <a:solidFill>
                <a:srgbClr val="000000"/>
              </a:solidFill>
            </a:endParaRPr>
          </a:p>
        </p:txBody>
      </p:sp>
      <p:sp>
        <p:nvSpPr>
          <p:cNvPr id="8" name="Text Placeholder 7"/>
          <p:cNvSpPr>
            <a:spLocks noGrp="1"/>
          </p:cNvSpPr>
          <p:nvPr>
            <p:ph type="body" sz="quarter" idx="12" hasCustomPrompt="1"/>
          </p:nvPr>
        </p:nvSpPr>
        <p:spPr>
          <a:xfrm>
            <a:off x="467544" y="764704"/>
            <a:ext cx="4176464" cy="1584176"/>
          </a:xfrm>
          <a:solidFill>
            <a:schemeClr val="tx2">
              <a:lumMod val="75000"/>
            </a:schemeClr>
          </a:solidFill>
        </p:spPr>
        <p:txBody>
          <a:bodyPr lIns="720000" tIns="273600" rIns="360000"/>
          <a:lstStyle>
            <a:lvl1pPr marL="0" indent="0">
              <a:lnSpc>
                <a:spcPts val="2600"/>
              </a:lnSpc>
              <a:buNone/>
              <a:defRPr sz="2400" spc="-100">
                <a:solidFill>
                  <a:srgbClr val="A47D00"/>
                </a:solidFill>
                <a:latin typeface="Century Schoolbook" pitchFamily="18" charset="0"/>
              </a:defRPr>
            </a:lvl1pPr>
          </a:lstStyle>
          <a:p>
            <a:pPr lvl="0"/>
            <a:r>
              <a:rPr lang="en-US" dirty="0" smtClean="0"/>
              <a:t>CLICK TO EDIT MASTER TEXT STYLES</a:t>
            </a:r>
          </a:p>
        </p:txBody>
      </p:sp>
      <p:sp>
        <p:nvSpPr>
          <p:cNvPr id="11" name="Text Placeholder 10"/>
          <p:cNvSpPr>
            <a:spLocks noGrp="1"/>
          </p:cNvSpPr>
          <p:nvPr>
            <p:ph type="body" sz="quarter" idx="13"/>
          </p:nvPr>
        </p:nvSpPr>
        <p:spPr>
          <a:xfrm>
            <a:off x="467545" y="2348880"/>
            <a:ext cx="4176464" cy="720080"/>
          </a:xfrm>
          <a:solidFill>
            <a:schemeClr val="tx2">
              <a:lumMod val="75000"/>
            </a:schemeClr>
          </a:solidFill>
        </p:spPr>
        <p:txBody>
          <a:bodyPr lIns="720000" rIns="360000" bIns="108000"/>
          <a:lstStyle>
            <a:lvl1pPr marL="0" indent="0">
              <a:buNone/>
              <a:defRPr sz="1200" b="0" i="1">
                <a:solidFill>
                  <a:schemeClr val="bg1"/>
                </a:solidFill>
                <a:latin typeface="Century Schoolbook"/>
                <a:cs typeface="Century Schoolbook"/>
              </a:defRPr>
            </a:lvl1pPr>
          </a:lstStyle>
          <a:p>
            <a:pPr lvl="0"/>
            <a:r>
              <a:rPr lang="en-US" dirty="0" smtClean="0"/>
              <a:t>Click to edit Master text styles</a:t>
            </a:r>
          </a:p>
        </p:txBody>
      </p:sp>
      <p:cxnSp>
        <p:nvCxnSpPr>
          <p:cNvPr id="6" name="Straight Connector 5"/>
          <p:cNvCxnSpPr/>
          <p:nvPr userDrawn="1"/>
        </p:nvCxnSpPr>
        <p:spPr bwMode="auto">
          <a:xfrm flipH="1">
            <a:off x="827584" y="1052736"/>
            <a:ext cx="216024" cy="1224136"/>
          </a:xfrm>
          <a:prstGeom prst="line">
            <a:avLst/>
          </a:prstGeom>
          <a:noFill/>
          <a:ln w="15875" cap="flat" cmpd="sng" algn="ctr">
            <a:solidFill>
              <a:srgbClr val="A47D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smtClean="0">
                <a:solidFill>
                  <a:srgbClr val="000000"/>
                </a:solidFill>
              </a:rPr>
              <a:t>Page </a:t>
            </a:r>
            <a:fld id="{BB9ACB3B-81A4-6247-87B5-FC3E0A04C89B}" type="slidenum">
              <a:rPr lang="en-US" smtClean="0">
                <a:solidFill>
                  <a:srgbClr val="000000"/>
                </a:solidFill>
              </a:rPr>
              <a:pPr algn="l"/>
              <a:t>‹#›</a:t>
            </a:fld>
            <a:endParaRPr lang="en-US" dirty="0">
              <a:solidFill>
                <a:srgbClr val="000000"/>
              </a:solidFill>
            </a:endParaRPr>
          </a:p>
        </p:txBody>
      </p:sp>
    </p:spTree>
    <p:extLst>
      <p:ext uri="{BB962C8B-B14F-4D97-AF65-F5344CB8AC3E}">
        <p14:creationId xmlns:p14="http://schemas.microsoft.com/office/powerpoint/2010/main" val="69882167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p>
            <a:endParaRPr lang="en-GB" dirty="0">
              <a:solidFill>
                <a:srgbClr val="000000"/>
              </a:solidFill>
            </a:endParaRPr>
          </a:p>
        </p:txBody>
      </p:sp>
      <p:sp>
        <p:nvSpPr>
          <p:cNvPr id="9" name="Picture Placeholder 7"/>
          <p:cNvSpPr>
            <a:spLocks noGrp="1"/>
          </p:cNvSpPr>
          <p:nvPr>
            <p:ph type="pic" sz="quarter" idx="15"/>
          </p:nvPr>
        </p:nvSpPr>
        <p:spPr>
          <a:xfrm>
            <a:off x="3419872" y="1494509"/>
            <a:ext cx="2376264" cy="1728192"/>
          </a:xfrm>
        </p:spPr>
        <p:txBody>
          <a:bodyPr tIns="46800" anchor="b"/>
          <a:lstStyle>
            <a:lvl1pPr marL="0" indent="0">
              <a:buNone/>
              <a:defRPr sz="1600"/>
            </a:lvl1pPr>
          </a:lstStyle>
          <a:p>
            <a:r>
              <a:rPr lang="en-US" dirty="0" smtClean="0"/>
              <a:t>Click icon to add picture</a:t>
            </a:r>
            <a:endParaRPr lang="en-GB" dirty="0"/>
          </a:p>
        </p:txBody>
      </p:sp>
      <p:sp>
        <p:nvSpPr>
          <p:cNvPr id="15" name="Picture Placeholder 7"/>
          <p:cNvSpPr>
            <a:spLocks noGrp="1"/>
          </p:cNvSpPr>
          <p:nvPr>
            <p:ph type="pic" sz="quarter" idx="16"/>
          </p:nvPr>
        </p:nvSpPr>
        <p:spPr>
          <a:xfrm>
            <a:off x="6372200" y="1484784"/>
            <a:ext cx="2376264" cy="1728192"/>
          </a:xfrm>
        </p:spPr>
        <p:txBody>
          <a:bodyPr anchor="b"/>
          <a:lstStyle>
            <a:lvl1pPr marL="0" indent="0">
              <a:buNone/>
              <a:defRPr sz="1600"/>
            </a:lvl1pPr>
          </a:lstStyle>
          <a:p>
            <a:r>
              <a:rPr lang="en-US" dirty="0" smtClean="0"/>
              <a:t>Click icon to add picture</a:t>
            </a:r>
            <a:endParaRPr lang="en-GB" dirty="0"/>
          </a:p>
        </p:txBody>
      </p:sp>
      <p:sp>
        <p:nvSpPr>
          <p:cNvPr id="17" name="Picture Placeholder 7"/>
          <p:cNvSpPr>
            <a:spLocks noGrp="1"/>
          </p:cNvSpPr>
          <p:nvPr>
            <p:ph type="pic" sz="quarter" idx="18"/>
          </p:nvPr>
        </p:nvSpPr>
        <p:spPr>
          <a:xfrm>
            <a:off x="467544" y="3861048"/>
            <a:ext cx="2376264" cy="2088232"/>
          </a:xfrm>
        </p:spPr>
        <p:txBody>
          <a:bodyPr anchor="b"/>
          <a:lstStyle>
            <a:lvl1pPr marL="0" indent="0">
              <a:buNone/>
              <a:defRPr sz="1600"/>
            </a:lvl1pPr>
          </a:lstStyle>
          <a:p>
            <a:r>
              <a:rPr lang="en-US" dirty="0" smtClean="0"/>
              <a:t>Click icon to add picture</a:t>
            </a:r>
            <a:endParaRPr lang="en-GB" dirty="0"/>
          </a:p>
        </p:txBody>
      </p:sp>
      <p:sp>
        <p:nvSpPr>
          <p:cNvPr id="18" name="Picture Placeholder 7"/>
          <p:cNvSpPr>
            <a:spLocks noGrp="1"/>
          </p:cNvSpPr>
          <p:nvPr>
            <p:ph type="pic" sz="quarter" idx="19"/>
          </p:nvPr>
        </p:nvSpPr>
        <p:spPr>
          <a:xfrm>
            <a:off x="6372200" y="3861048"/>
            <a:ext cx="2376264" cy="2088232"/>
          </a:xfrm>
        </p:spPr>
        <p:txBody>
          <a:bodyPr anchor="b"/>
          <a:lstStyle>
            <a:lvl1pPr marL="0" indent="0">
              <a:buNone/>
              <a:defRPr sz="1600"/>
            </a:lvl1pPr>
          </a:lstStyle>
          <a:p>
            <a:r>
              <a:rPr lang="en-US" dirty="0" smtClean="0"/>
              <a:t>Click icon to add picture</a:t>
            </a:r>
            <a:endParaRPr lang="en-GB" dirty="0"/>
          </a:p>
        </p:txBody>
      </p:sp>
      <p:sp>
        <p:nvSpPr>
          <p:cNvPr id="19" name="Picture Placeholder 7"/>
          <p:cNvSpPr>
            <a:spLocks noGrp="1"/>
          </p:cNvSpPr>
          <p:nvPr>
            <p:ph type="pic" sz="quarter" idx="20"/>
          </p:nvPr>
        </p:nvSpPr>
        <p:spPr>
          <a:xfrm>
            <a:off x="3433157" y="3861048"/>
            <a:ext cx="2376264" cy="2088232"/>
          </a:xfrm>
        </p:spPr>
        <p:txBody>
          <a:bodyPr anchor="b"/>
          <a:lstStyle>
            <a:lvl1pPr marL="0" indent="0">
              <a:buNone/>
              <a:defRPr sz="1600"/>
            </a:lvl1pPr>
          </a:lstStyle>
          <a:p>
            <a:r>
              <a:rPr lang="en-US" dirty="0" smtClean="0"/>
              <a:t>Click icon to add picture</a:t>
            </a:r>
            <a:endParaRPr lang="en-GB" dirty="0"/>
          </a:p>
        </p:txBody>
      </p:sp>
      <p:sp>
        <p:nvSpPr>
          <p:cNvPr id="21" name="TextBox 20"/>
          <p:cNvSpPr txBox="1"/>
          <p:nvPr userDrawn="1"/>
        </p:nvSpPr>
        <p:spPr>
          <a:xfrm>
            <a:off x="3419872" y="3229754"/>
            <a:ext cx="2376264" cy="338554"/>
          </a:xfrm>
          <a:prstGeom prst="rect">
            <a:avLst/>
          </a:prstGeom>
          <a:noFill/>
        </p:spPr>
        <p:txBody>
          <a:bodyPr wrap="square" rtlCol="0">
            <a:spAutoFit/>
          </a:bodyPr>
          <a:lstStyle/>
          <a:p>
            <a:pPr fontAlgn="b">
              <a:spcBef>
                <a:spcPct val="30000"/>
              </a:spcBef>
              <a:spcAft>
                <a:spcPct val="0"/>
              </a:spcAft>
            </a:pPr>
            <a:r>
              <a:rPr lang="en-GB" sz="1600" dirty="0" smtClean="0">
                <a:solidFill>
                  <a:srgbClr val="000000"/>
                </a:solidFill>
              </a:rPr>
              <a:t>Caption</a:t>
            </a:r>
            <a:endParaRPr lang="en-GB" sz="1600" dirty="0">
              <a:solidFill>
                <a:srgbClr val="000000"/>
              </a:solidFill>
            </a:endParaRPr>
          </a:p>
        </p:txBody>
      </p:sp>
      <p:sp>
        <p:nvSpPr>
          <p:cNvPr id="22" name="Picture Placeholder 7"/>
          <p:cNvSpPr>
            <a:spLocks noGrp="1"/>
          </p:cNvSpPr>
          <p:nvPr>
            <p:ph type="pic" sz="quarter" idx="21"/>
          </p:nvPr>
        </p:nvSpPr>
        <p:spPr>
          <a:xfrm>
            <a:off x="467544" y="1484784"/>
            <a:ext cx="2376264" cy="1728192"/>
          </a:xfrm>
        </p:spPr>
        <p:txBody>
          <a:bodyPr tIns="46800" anchor="b"/>
          <a:lstStyle>
            <a:lvl1pPr marL="0" indent="0">
              <a:buNone/>
              <a:defRPr sz="1600"/>
            </a:lvl1pPr>
          </a:lstStyle>
          <a:p>
            <a:r>
              <a:rPr lang="en-US" dirty="0" smtClean="0"/>
              <a:t>Click icon to add picture</a:t>
            </a:r>
            <a:endParaRPr lang="en-GB" dirty="0"/>
          </a:p>
        </p:txBody>
      </p:sp>
      <p:sp>
        <p:nvSpPr>
          <p:cNvPr id="25" name="Text Placeholder 24"/>
          <p:cNvSpPr>
            <a:spLocks noGrp="1"/>
          </p:cNvSpPr>
          <p:nvPr>
            <p:ph type="body" sz="quarter" idx="22"/>
          </p:nvPr>
        </p:nvSpPr>
        <p:spPr>
          <a:xfrm>
            <a:off x="468313" y="3228975"/>
            <a:ext cx="2374900" cy="339333"/>
          </a:xfrm>
        </p:spPr>
        <p:txBody>
          <a:bodyPr/>
          <a:lstStyle>
            <a:lvl1pPr marL="0" indent="0">
              <a:buNone/>
              <a:defRPr sz="1600"/>
            </a:lvl1pPr>
          </a:lstStyle>
          <a:p>
            <a:pPr lvl="0"/>
            <a:r>
              <a:rPr lang="en-US" smtClean="0"/>
              <a:t>Click to edit Master text styles</a:t>
            </a:r>
          </a:p>
        </p:txBody>
      </p:sp>
      <p:sp>
        <p:nvSpPr>
          <p:cNvPr id="14"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smtClean="0">
                <a:solidFill>
                  <a:srgbClr val="000000"/>
                </a:solidFill>
              </a:rPr>
              <a:t>Page </a:t>
            </a:r>
            <a:fld id="{BB9ACB3B-81A4-6247-87B5-FC3E0A04C89B}" type="slidenum">
              <a:rPr lang="en-US" smtClean="0">
                <a:solidFill>
                  <a:srgbClr val="000000"/>
                </a:solidFill>
              </a:rPr>
              <a:pPr algn="l"/>
              <a:t>‹#›</a:t>
            </a:fld>
            <a:endParaRPr lang="en-US" dirty="0">
              <a:solidFill>
                <a:srgbClr val="000000"/>
              </a:solidFill>
            </a:endParaRPr>
          </a:p>
        </p:txBody>
      </p:sp>
    </p:spTree>
    <p:extLst>
      <p:ext uri="{BB962C8B-B14F-4D97-AF65-F5344CB8AC3E}">
        <p14:creationId xmlns:p14="http://schemas.microsoft.com/office/powerpoint/2010/main" val="138358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331913" y="1484313"/>
            <a:ext cx="3416300" cy="4897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900613" y="1484313"/>
            <a:ext cx="3416300" cy="4897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lvl1pPr>
              <a:defRPr/>
            </a:lvl1pPr>
          </a:lstStyle>
          <a:p>
            <a:endParaRPr lang="en-GB" dirty="0">
              <a:solidFill>
                <a:srgbClr val="000000"/>
              </a:solidFill>
            </a:endParaRPr>
          </a:p>
        </p:txBody>
      </p:sp>
      <p:sp>
        <p:nvSpPr>
          <p:cNvPr id="8"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smtClean="0">
                <a:solidFill>
                  <a:srgbClr val="000000"/>
                </a:solidFill>
              </a:rPr>
              <a:t>Page </a:t>
            </a:r>
            <a:fld id="{BB9ACB3B-81A4-6247-87B5-FC3E0A04C89B}" type="slidenum">
              <a:rPr lang="en-US" smtClean="0">
                <a:solidFill>
                  <a:srgbClr val="000000"/>
                </a:solidFill>
              </a:rPr>
              <a:pPr algn="l"/>
              <a:t>‹#›</a:t>
            </a:fld>
            <a:endParaRPr lang="en-US" dirty="0">
              <a:solidFill>
                <a:srgbClr val="000000"/>
              </a:solidFill>
            </a:endParaRPr>
          </a:p>
        </p:txBody>
      </p:sp>
    </p:spTree>
    <p:extLst>
      <p:ext uri="{BB962C8B-B14F-4D97-AF65-F5344CB8AC3E}">
        <p14:creationId xmlns:p14="http://schemas.microsoft.com/office/powerpoint/2010/main" val="2058094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6"/>
          <p:cNvSpPr>
            <a:spLocks noGrp="1"/>
          </p:cNvSpPr>
          <p:nvPr>
            <p:ph type="ftr" sz="quarter" idx="10"/>
          </p:nvPr>
        </p:nvSpPr>
        <p:spPr/>
        <p:txBody>
          <a:bodyPr/>
          <a:lstStyle>
            <a:lvl1pPr>
              <a:defRPr/>
            </a:lvl1pPr>
          </a:lstStyle>
          <a:p>
            <a:endParaRPr lang="en-GB" dirty="0">
              <a:solidFill>
                <a:srgbClr val="000000"/>
              </a:solidFill>
            </a:endParaRPr>
          </a:p>
        </p:txBody>
      </p:sp>
      <p:sp>
        <p:nvSpPr>
          <p:cNvPr id="10" name="Slide Number Placeholder 1"/>
          <p:cNvSpPr>
            <a:spLocks noGrp="1"/>
          </p:cNvSpPr>
          <p:nvPr>
            <p:ph type="sldNum" sz="quarter" idx="11"/>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smtClean="0">
                <a:solidFill>
                  <a:srgbClr val="000000"/>
                </a:solidFill>
              </a:rPr>
              <a:t>Page </a:t>
            </a:r>
            <a:fld id="{BB9ACB3B-81A4-6247-87B5-FC3E0A04C89B}" type="slidenum">
              <a:rPr lang="en-US" smtClean="0">
                <a:solidFill>
                  <a:srgbClr val="000000"/>
                </a:solidFill>
              </a:rPr>
              <a:pPr algn="l"/>
              <a:t>‹#›</a:t>
            </a:fld>
            <a:endParaRPr lang="en-US" dirty="0">
              <a:solidFill>
                <a:srgbClr val="000000"/>
              </a:solidFill>
            </a:endParaRPr>
          </a:p>
        </p:txBody>
      </p:sp>
    </p:spTree>
    <p:extLst>
      <p:ext uri="{BB962C8B-B14F-4D97-AF65-F5344CB8AC3E}">
        <p14:creationId xmlns:p14="http://schemas.microsoft.com/office/powerpoint/2010/main" val="1500654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lvl1pPr>
              <a:defRPr/>
            </a:lvl1pPr>
          </a:lstStyle>
          <a:p>
            <a:endParaRPr lang="en-GB" dirty="0">
              <a:solidFill>
                <a:srgbClr val="000000"/>
              </a:solidFill>
            </a:endParaRPr>
          </a:p>
        </p:txBody>
      </p:sp>
      <p:sp>
        <p:nvSpPr>
          <p:cNvPr id="6"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smtClean="0">
                <a:solidFill>
                  <a:srgbClr val="000000"/>
                </a:solidFill>
              </a:rPr>
              <a:t>Page </a:t>
            </a:r>
            <a:fld id="{BB9ACB3B-81A4-6247-87B5-FC3E0A04C89B}" type="slidenum">
              <a:rPr lang="en-US" smtClean="0">
                <a:solidFill>
                  <a:srgbClr val="000000"/>
                </a:solidFill>
              </a:rPr>
              <a:pPr algn="l"/>
              <a:t>‹#›</a:t>
            </a:fld>
            <a:endParaRPr lang="en-US" dirty="0">
              <a:solidFill>
                <a:srgbClr val="000000"/>
              </a:solidFill>
            </a:endParaRPr>
          </a:p>
        </p:txBody>
      </p:sp>
    </p:spTree>
    <p:extLst>
      <p:ext uri="{BB962C8B-B14F-4D97-AF65-F5344CB8AC3E}">
        <p14:creationId xmlns:p14="http://schemas.microsoft.com/office/powerpoint/2010/main" val="81391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549275"/>
            <a:ext cx="8291513"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GB" dirty="0" smtClean="0"/>
          </a:p>
        </p:txBody>
      </p:sp>
      <p:sp>
        <p:nvSpPr>
          <p:cNvPr id="4099" name="Rectangle 3"/>
          <p:cNvSpPr>
            <a:spLocks noGrp="1" noChangeArrowheads="1"/>
          </p:cNvSpPr>
          <p:nvPr>
            <p:ph type="body" idx="1"/>
          </p:nvPr>
        </p:nvSpPr>
        <p:spPr bwMode="auto">
          <a:xfrm>
            <a:off x="1331913" y="1484313"/>
            <a:ext cx="6985000" cy="489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dirty="0" smtClean="0"/>
              <a:t>Click to edit Master text style</a:t>
            </a:r>
          </a:p>
          <a:p>
            <a:pPr lvl="1"/>
            <a:r>
              <a:rPr lang="en-GB" dirty="0" smtClean="0"/>
              <a:t>Second level</a:t>
            </a:r>
          </a:p>
          <a:p>
            <a:pPr lvl="2"/>
            <a:r>
              <a:rPr lang="en-GB" dirty="0" smtClean="0"/>
              <a:t>Third level</a:t>
            </a:r>
          </a:p>
          <a:p>
            <a:pPr lvl="3"/>
            <a:r>
              <a:rPr lang="en-GB" dirty="0" smtClean="0"/>
              <a:t>Fourth level</a:t>
            </a:r>
          </a:p>
        </p:txBody>
      </p:sp>
      <p:sp>
        <p:nvSpPr>
          <p:cNvPr id="4100" name="Rectangle 4"/>
          <p:cNvSpPr>
            <a:spLocks noGrp="1" noChangeArrowheads="1"/>
          </p:cNvSpPr>
          <p:nvPr>
            <p:ph type="ftr" sz="quarter" idx="3"/>
          </p:nvPr>
        </p:nvSpPr>
        <p:spPr bwMode="auto">
          <a:xfrm>
            <a:off x="838200" y="6505575"/>
            <a:ext cx="6057900" cy="26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marR="0" indent="0" algn="l" defTabSz="914400" rtl="0" eaLnBrk="1" fontAlgn="base" latinLnBrk="0" hangingPunct="1">
              <a:lnSpc>
                <a:spcPct val="100000"/>
              </a:lnSpc>
              <a:spcBef>
                <a:spcPct val="0"/>
              </a:spcBef>
              <a:spcAft>
                <a:spcPct val="0"/>
              </a:spcAft>
              <a:buClrTx/>
              <a:buSzTx/>
              <a:buFontTx/>
              <a:buNone/>
              <a:tabLst/>
              <a:defRPr sz="1000"/>
            </a:lvl1pPr>
          </a:lstStyle>
          <a:p>
            <a:endParaRPr lang="en-GB" dirty="0" smtClean="0">
              <a:solidFill>
                <a:srgbClr val="000000"/>
              </a:solidFill>
            </a:endParaRPr>
          </a:p>
        </p:txBody>
      </p:sp>
      <p:sp>
        <p:nvSpPr>
          <p:cNvPr id="4102" name="Rectangle 6"/>
          <p:cNvSpPr>
            <a:spLocks noChangeArrowheads="1"/>
          </p:cNvSpPr>
          <p:nvPr/>
        </p:nvSpPr>
        <p:spPr bwMode="auto">
          <a:xfrm>
            <a:off x="0" y="-1588"/>
            <a:ext cx="9144000" cy="287338"/>
          </a:xfrm>
          <a:prstGeom prst="rect">
            <a:avLst/>
          </a:prstGeom>
          <a:solidFill>
            <a:schemeClr val="tx2">
              <a:lumMod val="75000"/>
            </a:schemeClr>
          </a:solidFill>
          <a:ln>
            <a:noFill/>
          </a:ln>
          <a:effectLst/>
        </p:spPr>
        <p:txBody>
          <a:bodyPr wrap="none" anchor="ctr"/>
          <a:lstStyle/>
          <a:p>
            <a:pPr fontAlgn="b">
              <a:spcBef>
                <a:spcPct val="30000"/>
              </a:spcBef>
              <a:spcAft>
                <a:spcPct val="0"/>
              </a:spcAft>
            </a:pPr>
            <a:endParaRPr lang="en-GB" sz="2400" dirty="0">
              <a:solidFill>
                <a:srgbClr val="000000"/>
              </a:solidFill>
            </a:endParaRPr>
          </a:p>
        </p:txBody>
      </p:sp>
      <p:pic>
        <p:nvPicPr>
          <p:cNvPr id="4105" name="Picture 9" descr="Uok_horiz_PMS294"/>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7380288" y="6553200"/>
            <a:ext cx="1368425" cy="201613"/>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fontAlgn="b">
              <a:spcBef>
                <a:spcPct val="30000"/>
              </a:spcBef>
              <a:spcAft>
                <a:spcPct val="0"/>
              </a:spcAft>
            </a:pPr>
            <a:r>
              <a:rPr lang="en-US" dirty="0" smtClean="0">
                <a:solidFill>
                  <a:srgbClr val="000000"/>
                </a:solidFill>
              </a:rPr>
              <a:t>Page </a:t>
            </a:r>
            <a:fld id="{BB9ACB3B-81A4-6247-87B5-FC3E0A04C89B}" type="slidenum">
              <a:rPr lang="en-US" smtClean="0">
                <a:solidFill>
                  <a:srgbClr val="000000"/>
                </a:solidFill>
              </a:rPr>
              <a:pPr algn="l" fontAlgn="b">
                <a:spcBef>
                  <a:spcPct val="30000"/>
                </a:spcBef>
                <a:spcAft>
                  <a:spcPct val="0"/>
                </a:spcAft>
              </a:pPr>
              <a:t>‹#›</a:t>
            </a:fld>
            <a:endParaRPr lang="en-US" dirty="0">
              <a:solidFill>
                <a:srgbClr val="000000"/>
              </a:solidFill>
            </a:endParaRPr>
          </a:p>
        </p:txBody>
      </p:sp>
    </p:spTree>
    <p:extLst>
      <p:ext uri="{BB962C8B-B14F-4D97-AF65-F5344CB8AC3E}">
        <p14:creationId xmlns:p14="http://schemas.microsoft.com/office/powerpoint/2010/main" val="33167703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iming>
    <p:tnLst>
      <p:par>
        <p:cTn id="1" dur="indefinite" restart="never" nodeType="tmRoot"/>
      </p:par>
    </p:tnLst>
  </p:timing>
  <p:hf hdr="0" ftr="0" dt="0"/>
  <p:txStyles>
    <p:titleStyle>
      <a:lvl1pPr algn="l" rtl="0" eaLnBrk="1" fontAlgn="base" hangingPunct="1">
        <a:spcBef>
          <a:spcPct val="0"/>
        </a:spcBef>
        <a:spcAft>
          <a:spcPct val="0"/>
        </a:spcAft>
        <a:defRPr sz="2800" b="1">
          <a:solidFill>
            <a:schemeClr val="tx2"/>
          </a:solidFill>
          <a:latin typeface="+mj-lt"/>
          <a:ea typeface="+mj-ea"/>
          <a:cs typeface="+mj-cs"/>
        </a:defRPr>
      </a:lvl1pPr>
      <a:lvl2pPr algn="l" rtl="0" eaLnBrk="1" fontAlgn="base" hangingPunct="1">
        <a:spcBef>
          <a:spcPct val="0"/>
        </a:spcBef>
        <a:spcAft>
          <a:spcPct val="0"/>
        </a:spcAft>
        <a:defRPr sz="2800" b="1">
          <a:solidFill>
            <a:schemeClr val="tx2"/>
          </a:solidFill>
          <a:latin typeface="Arial" charset="0"/>
          <a:cs typeface="Arial" charset="0"/>
        </a:defRPr>
      </a:lvl2pPr>
      <a:lvl3pPr algn="l" rtl="0" eaLnBrk="1" fontAlgn="base" hangingPunct="1">
        <a:spcBef>
          <a:spcPct val="0"/>
        </a:spcBef>
        <a:spcAft>
          <a:spcPct val="0"/>
        </a:spcAft>
        <a:defRPr sz="2800" b="1">
          <a:solidFill>
            <a:schemeClr val="tx2"/>
          </a:solidFill>
          <a:latin typeface="Arial" charset="0"/>
          <a:cs typeface="Arial" charset="0"/>
        </a:defRPr>
      </a:lvl3pPr>
      <a:lvl4pPr algn="l" rtl="0" eaLnBrk="1" fontAlgn="base" hangingPunct="1">
        <a:spcBef>
          <a:spcPct val="0"/>
        </a:spcBef>
        <a:spcAft>
          <a:spcPct val="0"/>
        </a:spcAft>
        <a:defRPr sz="2800" b="1">
          <a:solidFill>
            <a:schemeClr val="tx2"/>
          </a:solidFill>
          <a:latin typeface="Arial" charset="0"/>
          <a:cs typeface="Arial" charset="0"/>
        </a:defRPr>
      </a:lvl4pPr>
      <a:lvl5pPr algn="l" rtl="0" eaLnBrk="1" fontAlgn="base" hangingPunct="1">
        <a:spcBef>
          <a:spcPct val="0"/>
        </a:spcBef>
        <a:spcAft>
          <a:spcPct val="0"/>
        </a:spcAft>
        <a:defRPr sz="2800" b="1">
          <a:solidFill>
            <a:schemeClr val="tx2"/>
          </a:solidFill>
          <a:latin typeface="Arial" charset="0"/>
          <a:cs typeface="Arial" charset="0"/>
        </a:defRPr>
      </a:lvl5pPr>
      <a:lvl6pPr marL="457200" algn="l" rtl="0" eaLnBrk="1" fontAlgn="base" hangingPunct="1">
        <a:spcBef>
          <a:spcPct val="0"/>
        </a:spcBef>
        <a:spcAft>
          <a:spcPct val="0"/>
        </a:spcAft>
        <a:defRPr sz="2800" b="1">
          <a:solidFill>
            <a:schemeClr val="tx2"/>
          </a:solidFill>
          <a:latin typeface="Arial" charset="0"/>
          <a:cs typeface="Arial" charset="0"/>
        </a:defRPr>
      </a:lvl6pPr>
      <a:lvl7pPr marL="914400" algn="l" rtl="0" eaLnBrk="1" fontAlgn="base" hangingPunct="1">
        <a:spcBef>
          <a:spcPct val="0"/>
        </a:spcBef>
        <a:spcAft>
          <a:spcPct val="0"/>
        </a:spcAft>
        <a:defRPr sz="2800" b="1">
          <a:solidFill>
            <a:schemeClr val="tx2"/>
          </a:solidFill>
          <a:latin typeface="Arial" charset="0"/>
          <a:cs typeface="Arial" charset="0"/>
        </a:defRPr>
      </a:lvl7pPr>
      <a:lvl8pPr marL="1371600" algn="l" rtl="0" eaLnBrk="1" fontAlgn="base" hangingPunct="1">
        <a:spcBef>
          <a:spcPct val="0"/>
        </a:spcBef>
        <a:spcAft>
          <a:spcPct val="0"/>
        </a:spcAft>
        <a:defRPr sz="2800" b="1">
          <a:solidFill>
            <a:schemeClr val="tx2"/>
          </a:solidFill>
          <a:latin typeface="Arial" charset="0"/>
          <a:cs typeface="Arial" charset="0"/>
        </a:defRPr>
      </a:lvl8pPr>
      <a:lvl9pPr marL="1828800" algn="l" rtl="0" eaLnBrk="1" fontAlgn="base" hangingPunct="1">
        <a:spcBef>
          <a:spcPct val="0"/>
        </a:spcBef>
        <a:spcAft>
          <a:spcPct val="0"/>
        </a:spcAft>
        <a:defRPr sz="2800" b="1">
          <a:solidFill>
            <a:schemeClr val="tx2"/>
          </a:solidFill>
          <a:latin typeface="Arial" charset="0"/>
          <a:cs typeface="Arial" charset="0"/>
        </a:defRPr>
      </a:lvl9pPr>
    </p:titleStyle>
    <p:bodyStyle>
      <a:lvl1pPr marL="355600" indent="-355600" algn="l" rtl="0" eaLnBrk="1" fontAlgn="ctr" hangingPunct="1">
        <a:spcBef>
          <a:spcPct val="35000"/>
        </a:spcBef>
        <a:spcAft>
          <a:spcPct val="0"/>
        </a:spcAft>
        <a:buClr>
          <a:schemeClr val="tx2"/>
        </a:buClr>
        <a:buSzPct val="175000"/>
        <a:buChar char="•"/>
        <a:defRPr sz="2400">
          <a:solidFill>
            <a:schemeClr val="tx1"/>
          </a:solidFill>
          <a:latin typeface="+mn-lt"/>
          <a:ea typeface="+mn-ea"/>
          <a:cs typeface="+mn-cs"/>
        </a:defRPr>
      </a:lvl1pPr>
      <a:lvl2pPr marL="812800" indent="-277813" algn="l" rtl="0" eaLnBrk="1" fontAlgn="ctr" hangingPunct="1">
        <a:spcBef>
          <a:spcPct val="0"/>
        </a:spcBef>
        <a:spcAft>
          <a:spcPct val="0"/>
        </a:spcAft>
        <a:buClr>
          <a:schemeClr val="tx1"/>
        </a:buClr>
        <a:buFont typeface="Arial" pitchFamily="34" charset="0"/>
        <a:buChar char="•"/>
        <a:defRPr sz="2000">
          <a:solidFill>
            <a:schemeClr val="tx1"/>
          </a:solidFill>
          <a:latin typeface="+mn-lt"/>
          <a:cs typeface="+mn-cs"/>
        </a:defRPr>
      </a:lvl2pPr>
      <a:lvl3pPr marL="1168400" indent="-176213" algn="l" rtl="0" eaLnBrk="1" fontAlgn="ctr" hangingPunct="1">
        <a:spcBef>
          <a:spcPct val="0"/>
        </a:spcBef>
        <a:spcAft>
          <a:spcPct val="0"/>
        </a:spcAft>
        <a:buFont typeface="Arial" pitchFamily="34" charset="0"/>
        <a:buChar char="–"/>
        <a:defRPr>
          <a:solidFill>
            <a:schemeClr val="tx1"/>
          </a:solidFill>
          <a:latin typeface="+mn-lt"/>
          <a:cs typeface="+mn-cs"/>
        </a:defRPr>
      </a:lvl3pPr>
      <a:lvl4pPr marL="1524000" indent="-176213" algn="l" rtl="0" eaLnBrk="1" fontAlgn="ctr" hangingPunct="1">
        <a:spcBef>
          <a:spcPct val="0"/>
        </a:spcBef>
        <a:spcAft>
          <a:spcPct val="0"/>
        </a:spcAft>
        <a:buFont typeface="Arial" pitchFamily="34" charset="0"/>
        <a:buChar char="–"/>
        <a:defRPr sz="1600">
          <a:solidFill>
            <a:schemeClr val="tx1"/>
          </a:solidFill>
          <a:latin typeface="+mn-lt"/>
          <a:cs typeface="+mn-cs"/>
        </a:defRPr>
      </a:lvl4pPr>
      <a:lvl5pPr marL="1879600" indent="-176213" algn="l" rtl="0" eaLnBrk="1" fontAlgn="base" hangingPunct="1">
        <a:spcBef>
          <a:spcPct val="0"/>
        </a:spcBef>
        <a:spcAft>
          <a:spcPct val="0"/>
        </a:spcAft>
        <a:buChar char="»"/>
        <a:defRPr sz="1400">
          <a:solidFill>
            <a:schemeClr val="tx1"/>
          </a:solidFill>
          <a:latin typeface="+mn-lt"/>
          <a:cs typeface="+mn-cs"/>
        </a:defRPr>
      </a:lvl5pPr>
      <a:lvl6pPr marL="2336800" indent="-176213" algn="l" rtl="0" eaLnBrk="1" fontAlgn="base" hangingPunct="1">
        <a:spcBef>
          <a:spcPct val="0"/>
        </a:spcBef>
        <a:spcAft>
          <a:spcPct val="0"/>
        </a:spcAft>
        <a:buChar char="»"/>
        <a:defRPr sz="1400">
          <a:solidFill>
            <a:schemeClr val="tx1"/>
          </a:solidFill>
          <a:latin typeface="+mn-lt"/>
          <a:cs typeface="+mn-cs"/>
        </a:defRPr>
      </a:lvl6pPr>
      <a:lvl7pPr marL="2794000" indent="-176213" algn="l" rtl="0" eaLnBrk="1" fontAlgn="base" hangingPunct="1">
        <a:spcBef>
          <a:spcPct val="0"/>
        </a:spcBef>
        <a:spcAft>
          <a:spcPct val="0"/>
        </a:spcAft>
        <a:buChar char="»"/>
        <a:defRPr sz="1400">
          <a:solidFill>
            <a:schemeClr val="tx1"/>
          </a:solidFill>
          <a:latin typeface="+mn-lt"/>
          <a:cs typeface="+mn-cs"/>
        </a:defRPr>
      </a:lvl7pPr>
      <a:lvl8pPr marL="3251200" indent="-176213" algn="l" rtl="0" eaLnBrk="1" fontAlgn="base" hangingPunct="1">
        <a:spcBef>
          <a:spcPct val="0"/>
        </a:spcBef>
        <a:spcAft>
          <a:spcPct val="0"/>
        </a:spcAft>
        <a:buChar char="»"/>
        <a:defRPr sz="1400">
          <a:solidFill>
            <a:schemeClr val="tx1"/>
          </a:solidFill>
          <a:latin typeface="+mn-lt"/>
          <a:cs typeface="+mn-cs"/>
        </a:defRPr>
      </a:lvl8pPr>
      <a:lvl9pPr marL="3708400" indent="-176213" algn="l" rtl="0" eaLnBrk="1" fontAlgn="base" hangingPunct="1">
        <a:spcBef>
          <a:spcPct val="0"/>
        </a:spcBef>
        <a:spcAft>
          <a:spcPct val="0"/>
        </a:spcAft>
        <a:buChar char="»"/>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www.kent.ac.uk/extendingworkinglives/findings.html"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03238" y="1124744"/>
            <a:ext cx="8317234" cy="2304256"/>
          </a:xfrm>
        </p:spPr>
        <p:txBody>
          <a:bodyPr/>
          <a:lstStyle/>
          <a:p>
            <a:pPr algn="l"/>
            <a:r>
              <a:rPr lang="en-GB" altLang="en-US" sz="3600" b="1" dirty="0" smtClean="0"/>
              <a:t>Is flexibility the answer? Older workers access to formal and informal flexibility in the workplace</a:t>
            </a:r>
            <a:endParaRPr lang="en-GB" altLang="en-US" sz="3600" dirty="0" smtClean="0"/>
          </a:p>
        </p:txBody>
      </p:sp>
      <p:sp>
        <p:nvSpPr>
          <p:cNvPr id="3075" name="Rectangle 3"/>
          <p:cNvSpPr>
            <a:spLocks noGrp="1" noChangeArrowheads="1"/>
          </p:cNvSpPr>
          <p:nvPr>
            <p:ph type="subTitle" idx="1"/>
          </p:nvPr>
        </p:nvSpPr>
        <p:spPr>
          <a:xfrm>
            <a:off x="323850" y="332657"/>
            <a:ext cx="7200900" cy="792088"/>
          </a:xfrm>
        </p:spPr>
        <p:txBody>
          <a:bodyPr/>
          <a:lstStyle/>
          <a:p>
            <a:pPr algn="l" eaLnBrk="1" hangingPunct="1"/>
            <a:r>
              <a:rPr lang="en-US" altLang="en-US" sz="2800" dirty="0" smtClean="0"/>
              <a:t>Sarah Vickerstaff, Andrew Weyman and David Wainwright</a:t>
            </a:r>
          </a:p>
        </p:txBody>
      </p:sp>
    </p:spTree>
    <p:extLst>
      <p:ext uri="{BB962C8B-B14F-4D97-AF65-F5344CB8AC3E}">
        <p14:creationId xmlns:p14="http://schemas.microsoft.com/office/powerpoint/2010/main" val="41737771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a:t>
            </a:r>
            <a:r>
              <a:rPr lang="en-GB" dirty="0"/>
              <a:t>S</a:t>
            </a:r>
            <a:r>
              <a:rPr lang="en-GB" dirty="0" smtClean="0"/>
              <a:t>tudy Participants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25715123"/>
              </p:ext>
            </p:extLst>
          </p:nvPr>
        </p:nvGraphicFramePr>
        <p:xfrm>
          <a:off x="755576" y="1628800"/>
          <a:ext cx="7560840" cy="4438808"/>
        </p:xfrm>
        <a:graphic>
          <a:graphicData uri="http://schemas.openxmlformats.org/drawingml/2006/table">
            <a:tbl>
              <a:tblPr firstRow="1" bandRow="1">
                <a:tableStyleId>{5C22544A-7EE6-4342-B048-85BDC9FD1C3A}</a:tableStyleId>
              </a:tblPr>
              <a:tblGrid>
                <a:gridCol w="2016224"/>
                <a:gridCol w="1584176"/>
                <a:gridCol w="1296144"/>
                <a:gridCol w="1368152"/>
                <a:gridCol w="1296144"/>
              </a:tblGrid>
              <a:tr h="370840">
                <a:tc>
                  <a:txBody>
                    <a:bodyPr/>
                    <a:lstStyle/>
                    <a:p>
                      <a:r>
                        <a:rPr lang="en-GB" dirty="0" smtClean="0"/>
                        <a:t>CASE STUDY</a:t>
                      </a:r>
                      <a:endParaRPr lang="en-GB" dirty="0"/>
                    </a:p>
                  </a:txBody>
                  <a:tcPr marL="68580" marR="68580"/>
                </a:tc>
                <a:tc>
                  <a:txBody>
                    <a:bodyPr/>
                    <a:lstStyle/>
                    <a:p>
                      <a:r>
                        <a:rPr lang="en-GB" dirty="0" smtClean="0"/>
                        <a:t>HR managers/</a:t>
                      </a:r>
                    </a:p>
                    <a:p>
                      <a:r>
                        <a:rPr lang="en-GB" dirty="0" smtClean="0"/>
                        <a:t>occupational health</a:t>
                      </a:r>
                      <a:endParaRPr lang="en-GB" dirty="0"/>
                    </a:p>
                  </a:txBody>
                  <a:tcPr marL="68580" marR="68580"/>
                </a:tc>
                <a:tc>
                  <a:txBody>
                    <a:bodyPr/>
                    <a:lstStyle/>
                    <a:p>
                      <a:r>
                        <a:rPr lang="en-GB" dirty="0" smtClean="0"/>
                        <a:t>Line managers</a:t>
                      </a:r>
                      <a:endParaRPr lang="en-GB" dirty="0"/>
                    </a:p>
                  </a:txBody>
                  <a:tcPr marL="68580" marR="68580"/>
                </a:tc>
                <a:tc>
                  <a:txBody>
                    <a:bodyPr/>
                    <a:lstStyle/>
                    <a:p>
                      <a:r>
                        <a:rPr lang="en-GB" dirty="0" smtClean="0"/>
                        <a:t>Employees</a:t>
                      </a:r>
                      <a:endParaRPr lang="en-GB" dirty="0"/>
                    </a:p>
                  </a:txBody>
                  <a:tcPr marL="68580" marR="68580"/>
                </a:tc>
                <a:tc>
                  <a:txBody>
                    <a:bodyPr/>
                    <a:lstStyle/>
                    <a:p>
                      <a:r>
                        <a:rPr lang="en-GB" dirty="0" smtClean="0"/>
                        <a:t>Trade unions</a:t>
                      </a:r>
                      <a:endParaRPr lang="en-GB" dirty="0"/>
                    </a:p>
                  </a:txBody>
                  <a:tcPr marL="68580" marR="68580"/>
                </a:tc>
              </a:tr>
              <a:tr h="683488">
                <a:tc>
                  <a:txBody>
                    <a:bodyPr/>
                    <a:lstStyle/>
                    <a:p>
                      <a:r>
                        <a:rPr lang="en-GB" dirty="0" smtClean="0">
                          <a:solidFill>
                            <a:schemeClr val="bg1"/>
                          </a:solidFill>
                        </a:rPr>
                        <a:t>Local Government (LG)</a:t>
                      </a:r>
                      <a:endParaRPr lang="en-GB" dirty="0">
                        <a:solidFill>
                          <a:schemeClr val="bg1"/>
                        </a:solidFill>
                      </a:endParaRPr>
                    </a:p>
                  </a:txBody>
                  <a:tcPr marL="68580" marR="68580">
                    <a:solidFill>
                      <a:schemeClr val="accent1"/>
                    </a:solidFill>
                  </a:tcPr>
                </a:tc>
                <a:tc>
                  <a:txBody>
                    <a:bodyPr/>
                    <a:lstStyle/>
                    <a:p>
                      <a:pPr algn="ctr"/>
                      <a:r>
                        <a:rPr lang="en-GB" dirty="0" smtClean="0"/>
                        <a:t>5</a:t>
                      </a:r>
                      <a:endParaRPr lang="en-GB" dirty="0"/>
                    </a:p>
                  </a:txBody>
                  <a:tcPr marL="68580" marR="68580" anchor="ctr"/>
                </a:tc>
                <a:tc>
                  <a:txBody>
                    <a:bodyPr/>
                    <a:lstStyle/>
                    <a:p>
                      <a:pPr algn="ctr"/>
                      <a:r>
                        <a:rPr lang="en-GB" dirty="0" smtClean="0"/>
                        <a:t>9</a:t>
                      </a:r>
                      <a:endParaRPr lang="en-GB" dirty="0"/>
                    </a:p>
                  </a:txBody>
                  <a:tcPr marL="68580" marR="68580" anchor="ctr"/>
                </a:tc>
                <a:tc>
                  <a:txBody>
                    <a:bodyPr/>
                    <a:lstStyle/>
                    <a:p>
                      <a:pPr algn="ctr"/>
                      <a:r>
                        <a:rPr lang="en-GB" dirty="0" smtClean="0"/>
                        <a:t>37</a:t>
                      </a:r>
                      <a:endParaRPr lang="en-GB" dirty="0"/>
                    </a:p>
                  </a:txBody>
                  <a:tcPr marL="68580" marR="68580" anchor="ctr"/>
                </a:tc>
                <a:tc>
                  <a:txBody>
                    <a:bodyPr/>
                    <a:lstStyle/>
                    <a:p>
                      <a:pPr algn="ctr"/>
                      <a:endParaRPr lang="en-GB" dirty="0"/>
                    </a:p>
                  </a:txBody>
                  <a:tcPr marL="68580" marR="68580" anchor="ctr"/>
                </a:tc>
              </a:tr>
              <a:tr h="547464">
                <a:tc>
                  <a:txBody>
                    <a:bodyPr/>
                    <a:lstStyle/>
                    <a:p>
                      <a:r>
                        <a:rPr lang="en-GB" dirty="0" smtClean="0">
                          <a:solidFill>
                            <a:schemeClr val="bg1"/>
                          </a:solidFill>
                        </a:rPr>
                        <a:t>Transport (TR)</a:t>
                      </a:r>
                      <a:endParaRPr lang="en-GB" dirty="0">
                        <a:solidFill>
                          <a:schemeClr val="bg1"/>
                        </a:solidFill>
                      </a:endParaRPr>
                    </a:p>
                  </a:txBody>
                  <a:tcPr marL="68580" marR="68580">
                    <a:solidFill>
                      <a:schemeClr val="accent1"/>
                    </a:solidFill>
                  </a:tcPr>
                </a:tc>
                <a:tc>
                  <a:txBody>
                    <a:bodyPr/>
                    <a:lstStyle/>
                    <a:p>
                      <a:pPr algn="ctr"/>
                      <a:r>
                        <a:rPr lang="en-GB" dirty="0" smtClean="0"/>
                        <a:t>6</a:t>
                      </a:r>
                      <a:endParaRPr lang="en-GB" dirty="0"/>
                    </a:p>
                  </a:txBody>
                  <a:tcPr marL="68580" marR="68580" anchor="ctr"/>
                </a:tc>
                <a:tc>
                  <a:txBody>
                    <a:bodyPr/>
                    <a:lstStyle/>
                    <a:p>
                      <a:pPr algn="ctr"/>
                      <a:r>
                        <a:rPr lang="en-GB" dirty="0" smtClean="0"/>
                        <a:t>6</a:t>
                      </a:r>
                      <a:endParaRPr lang="en-GB" dirty="0"/>
                    </a:p>
                  </a:txBody>
                  <a:tcPr marL="68580" marR="68580" anchor="ctr"/>
                </a:tc>
                <a:tc>
                  <a:txBody>
                    <a:bodyPr/>
                    <a:lstStyle/>
                    <a:p>
                      <a:pPr algn="ctr"/>
                      <a:r>
                        <a:rPr lang="en-GB" dirty="0" smtClean="0"/>
                        <a:t>19</a:t>
                      </a:r>
                      <a:endParaRPr lang="en-GB" dirty="0"/>
                    </a:p>
                  </a:txBody>
                  <a:tcPr marL="68580" marR="68580" anchor="ctr"/>
                </a:tc>
                <a:tc>
                  <a:txBody>
                    <a:bodyPr/>
                    <a:lstStyle/>
                    <a:p>
                      <a:pPr algn="ctr"/>
                      <a:r>
                        <a:rPr lang="en-GB" dirty="0" smtClean="0"/>
                        <a:t>2</a:t>
                      </a:r>
                      <a:endParaRPr lang="en-GB" dirty="0"/>
                    </a:p>
                  </a:txBody>
                  <a:tcPr marL="68580" marR="68580" anchor="ctr"/>
                </a:tc>
              </a:tr>
              <a:tr h="464656">
                <a:tc>
                  <a:txBody>
                    <a:bodyPr/>
                    <a:lstStyle/>
                    <a:p>
                      <a:r>
                        <a:rPr lang="en-GB" dirty="0" smtClean="0">
                          <a:solidFill>
                            <a:schemeClr val="bg1"/>
                          </a:solidFill>
                        </a:rPr>
                        <a:t>Hospitality (HO)</a:t>
                      </a:r>
                      <a:endParaRPr lang="en-GB" dirty="0">
                        <a:solidFill>
                          <a:schemeClr val="bg1"/>
                        </a:solidFill>
                      </a:endParaRPr>
                    </a:p>
                  </a:txBody>
                  <a:tcPr marL="68580" marR="68580">
                    <a:solidFill>
                      <a:schemeClr val="accent1"/>
                    </a:solidFill>
                  </a:tcPr>
                </a:tc>
                <a:tc>
                  <a:txBody>
                    <a:bodyPr/>
                    <a:lstStyle/>
                    <a:p>
                      <a:pPr algn="ctr"/>
                      <a:r>
                        <a:rPr lang="en-GB" dirty="0" smtClean="0"/>
                        <a:t>3</a:t>
                      </a:r>
                      <a:endParaRPr lang="en-GB" dirty="0"/>
                    </a:p>
                  </a:txBody>
                  <a:tcPr marL="68580" marR="68580" anchor="ctr"/>
                </a:tc>
                <a:tc>
                  <a:txBody>
                    <a:bodyPr/>
                    <a:lstStyle/>
                    <a:p>
                      <a:pPr algn="ctr"/>
                      <a:r>
                        <a:rPr lang="en-GB" dirty="0" smtClean="0"/>
                        <a:t>5</a:t>
                      </a:r>
                      <a:endParaRPr lang="en-GB" dirty="0"/>
                    </a:p>
                  </a:txBody>
                  <a:tcPr marL="68580" marR="68580" anchor="ctr"/>
                </a:tc>
                <a:tc>
                  <a:txBody>
                    <a:bodyPr/>
                    <a:lstStyle/>
                    <a:p>
                      <a:pPr algn="ctr"/>
                      <a:r>
                        <a:rPr lang="en-GB" dirty="0" smtClean="0"/>
                        <a:t>22</a:t>
                      </a:r>
                      <a:endParaRPr lang="en-GB" dirty="0"/>
                    </a:p>
                  </a:txBody>
                  <a:tcPr marL="68580" marR="68580" anchor="ctr"/>
                </a:tc>
                <a:tc>
                  <a:txBody>
                    <a:bodyPr/>
                    <a:lstStyle/>
                    <a:p>
                      <a:pPr algn="ctr"/>
                      <a:endParaRPr lang="en-GB" dirty="0"/>
                    </a:p>
                  </a:txBody>
                  <a:tcPr marL="68580" marR="68580" anchor="ctr"/>
                </a:tc>
              </a:tr>
              <a:tr h="370840">
                <a:tc>
                  <a:txBody>
                    <a:bodyPr/>
                    <a:lstStyle/>
                    <a:p>
                      <a:r>
                        <a:rPr lang="en-GB" dirty="0" smtClean="0">
                          <a:solidFill>
                            <a:schemeClr val="bg1"/>
                          </a:solidFill>
                        </a:rPr>
                        <a:t>Engineering and Manufacturing (MA)</a:t>
                      </a:r>
                      <a:endParaRPr lang="en-GB" dirty="0">
                        <a:solidFill>
                          <a:schemeClr val="bg1"/>
                        </a:solidFill>
                      </a:endParaRPr>
                    </a:p>
                  </a:txBody>
                  <a:tcPr marL="68580" marR="68580">
                    <a:solidFill>
                      <a:schemeClr val="accent1"/>
                    </a:solidFill>
                  </a:tcPr>
                </a:tc>
                <a:tc>
                  <a:txBody>
                    <a:bodyPr/>
                    <a:lstStyle/>
                    <a:p>
                      <a:pPr algn="ctr"/>
                      <a:r>
                        <a:rPr lang="en-GB" dirty="0" smtClean="0"/>
                        <a:t>13</a:t>
                      </a:r>
                      <a:endParaRPr lang="en-GB" dirty="0"/>
                    </a:p>
                  </a:txBody>
                  <a:tcPr marL="68580" marR="68580" anchor="ctr"/>
                </a:tc>
                <a:tc>
                  <a:txBody>
                    <a:bodyPr/>
                    <a:lstStyle/>
                    <a:p>
                      <a:pPr algn="ctr"/>
                      <a:r>
                        <a:rPr lang="en-GB" dirty="0" smtClean="0"/>
                        <a:t>5</a:t>
                      </a:r>
                      <a:endParaRPr lang="en-GB" dirty="0"/>
                    </a:p>
                  </a:txBody>
                  <a:tcPr marL="68580" marR="68580" anchor="ctr"/>
                </a:tc>
                <a:tc>
                  <a:txBody>
                    <a:bodyPr/>
                    <a:lstStyle/>
                    <a:p>
                      <a:pPr algn="ctr"/>
                      <a:r>
                        <a:rPr lang="en-GB" dirty="0" smtClean="0"/>
                        <a:t>29</a:t>
                      </a:r>
                      <a:endParaRPr lang="en-GB" dirty="0"/>
                    </a:p>
                  </a:txBody>
                  <a:tcPr marL="68580" marR="68580" anchor="ctr"/>
                </a:tc>
                <a:tc>
                  <a:txBody>
                    <a:bodyPr/>
                    <a:lstStyle/>
                    <a:p>
                      <a:pPr algn="ctr"/>
                      <a:r>
                        <a:rPr lang="en-GB" dirty="0" smtClean="0"/>
                        <a:t>1</a:t>
                      </a:r>
                      <a:endParaRPr lang="en-GB" dirty="0"/>
                    </a:p>
                  </a:txBody>
                  <a:tcPr marL="68580" marR="68580" anchor="ctr"/>
                </a:tc>
              </a:tr>
              <a:tr h="619576">
                <a:tc>
                  <a:txBody>
                    <a:bodyPr/>
                    <a:lstStyle/>
                    <a:p>
                      <a:r>
                        <a:rPr lang="en-GB" dirty="0" smtClean="0">
                          <a:solidFill>
                            <a:schemeClr val="bg1"/>
                          </a:solidFill>
                        </a:rPr>
                        <a:t>Mineral Extraction </a:t>
                      </a:r>
                      <a:r>
                        <a:rPr lang="en-GB" dirty="0" smtClean="0">
                          <a:solidFill>
                            <a:schemeClr val="bg1"/>
                          </a:solidFill>
                        </a:rPr>
                        <a:t>(MI)</a:t>
                      </a:r>
                      <a:endParaRPr lang="en-GB" dirty="0">
                        <a:solidFill>
                          <a:schemeClr val="bg1"/>
                        </a:solidFill>
                      </a:endParaRPr>
                    </a:p>
                  </a:txBody>
                  <a:tcPr marL="68580" marR="68580">
                    <a:solidFill>
                      <a:schemeClr val="accent1"/>
                    </a:solidFill>
                  </a:tcPr>
                </a:tc>
                <a:tc>
                  <a:txBody>
                    <a:bodyPr/>
                    <a:lstStyle/>
                    <a:p>
                      <a:pPr algn="ctr"/>
                      <a:r>
                        <a:rPr lang="en-GB" dirty="0" smtClean="0"/>
                        <a:t>4</a:t>
                      </a:r>
                      <a:endParaRPr lang="en-GB" dirty="0"/>
                    </a:p>
                  </a:txBody>
                  <a:tcPr marL="68580" marR="68580" anchor="ctr"/>
                </a:tc>
                <a:tc>
                  <a:txBody>
                    <a:bodyPr/>
                    <a:lstStyle/>
                    <a:p>
                      <a:pPr algn="ctr"/>
                      <a:r>
                        <a:rPr lang="en-GB" dirty="0" smtClean="0"/>
                        <a:t>4</a:t>
                      </a:r>
                      <a:endParaRPr lang="en-GB" dirty="0"/>
                    </a:p>
                  </a:txBody>
                  <a:tcPr marL="68580" marR="68580" anchor="ctr"/>
                </a:tc>
                <a:tc>
                  <a:txBody>
                    <a:bodyPr/>
                    <a:lstStyle/>
                    <a:p>
                      <a:pPr algn="ctr"/>
                      <a:r>
                        <a:rPr lang="en-GB" dirty="0" smtClean="0"/>
                        <a:t>11</a:t>
                      </a:r>
                      <a:endParaRPr lang="en-GB" dirty="0"/>
                    </a:p>
                  </a:txBody>
                  <a:tcPr marL="68580" marR="68580" anchor="ctr"/>
                </a:tc>
                <a:tc>
                  <a:txBody>
                    <a:bodyPr/>
                    <a:lstStyle/>
                    <a:p>
                      <a:pPr algn="ctr"/>
                      <a:r>
                        <a:rPr lang="en-GB" dirty="0" smtClean="0"/>
                        <a:t>(1)*</a:t>
                      </a:r>
                      <a:endParaRPr lang="en-GB" dirty="0"/>
                    </a:p>
                  </a:txBody>
                  <a:tcPr marL="68580" marR="68580" anchor="ctr"/>
                </a:tc>
              </a:tr>
            </a:tbl>
          </a:graphicData>
        </a:graphic>
      </p:graphicFrame>
      <p:sp>
        <p:nvSpPr>
          <p:cNvPr id="3" name="TextBox 2"/>
          <p:cNvSpPr txBox="1"/>
          <p:nvPr/>
        </p:nvSpPr>
        <p:spPr>
          <a:xfrm>
            <a:off x="827584" y="6309320"/>
            <a:ext cx="6120680" cy="369332"/>
          </a:xfrm>
          <a:prstGeom prst="rect">
            <a:avLst/>
          </a:prstGeom>
          <a:noFill/>
        </p:spPr>
        <p:txBody>
          <a:bodyPr wrap="square" rtlCol="0">
            <a:spAutoFit/>
          </a:bodyPr>
          <a:lstStyle/>
          <a:p>
            <a:r>
              <a:rPr lang="en-GB" dirty="0" smtClean="0"/>
              <a:t>* One of the employees was also a trade union rep.</a:t>
            </a:r>
            <a:endParaRPr lang="en-GB" dirty="0"/>
          </a:p>
        </p:txBody>
      </p:sp>
    </p:spTree>
    <p:extLst>
      <p:ext uri="{BB962C8B-B14F-4D97-AF65-F5344CB8AC3E}">
        <p14:creationId xmlns:p14="http://schemas.microsoft.com/office/powerpoint/2010/main" val="11857290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Participant Characteristics</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46524479"/>
              </p:ext>
            </p:extLst>
          </p:nvPr>
        </p:nvGraphicFramePr>
        <p:xfrm>
          <a:off x="1187624" y="1412776"/>
          <a:ext cx="6696745" cy="4440441"/>
        </p:xfrm>
        <a:graphic>
          <a:graphicData uri="http://schemas.openxmlformats.org/drawingml/2006/table">
            <a:tbl>
              <a:tblPr firstRow="1" firstCol="1" bandRow="1">
                <a:tableStyleId>{5C22544A-7EE6-4342-B048-85BDC9FD1C3A}</a:tableStyleId>
              </a:tblPr>
              <a:tblGrid>
                <a:gridCol w="1220804"/>
                <a:gridCol w="1128509"/>
                <a:gridCol w="1157877"/>
                <a:gridCol w="1157877"/>
                <a:gridCol w="1090753"/>
                <a:gridCol w="940925"/>
              </a:tblGrid>
              <a:tr h="810904">
                <a:tc>
                  <a:txBody>
                    <a:bodyPr/>
                    <a:lstStyle/>
                    <a:p>
                      <a:pPr>
                        <a:lnSpc>
                          <a:spcPct val="115000"/>
                        </a:lnSpc>
                        <a:spcAft>
                          <a:spcPts val="0"/>
                        </a:spcAft>
                      </a:pPr>
                      <a:r>
                        <a:rPr lang="en-GB" sz="1100" dirty="0">
                          <a:effectLst/>
                        </a:rPr>
                        <a:t>CASE STUDY</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smtClean="0">
                          <a:effectLst/>
                        </a:rPr>
                        <a:t>% Female</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smtClean="0">
                          <a:effectLst/>
                        </a:rPr>
                        <a:t>% Blue Collar</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smtClean="0">
                          <a:effectLst/>
                          <a:latin typeface="Calibri"/>
                          <a:ea typeface="Calibri"/>
                          <a:cs typeface="Times New Roman"/>
                        </a:rPr>
                        <a:t>% Full time</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smtClean="0">
                          <a:effectLst/>
                        </a:rPr>
                        <a:t>Occupational Pension Membership %</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a:effectLst/>
                        </a:rPr>
                        <a:t>Labour Turnover</a:t>
                      </a:r>
                      <a:endParaRPr lang="en-GB" sz="1100" dirty="0">
                        <a:effectLst/>
                        <a:latin typeface="Calibri"/>
                        <a:ea typeface="Calibri"/>
                        <a:cs typeface="Times New Roman"/>
                      </a:endParaRPr>
                    </a:p>
                  </a:txBody>
                  <a:tcPr marL="68580" marR="68580" marT="0" marB="0" anchor="ctr"/>
                </a:tc>
              </a:tr>
              <a:tr h="790887">
                <a:tc>
                  <a:txBody>
                    <a:bodyPr/>
                    <a:lstStyle/>
                    <a:p>
                      <a:pPr>
                        <a:lnSpc>
                          <a:spcPct val="115000"/>
                        </a:lnSpc>
                        <a:spcAft>
                          <a:spcPts val="0"/>
                        </a:spcAft>
                      </a:pPr>
                      <a:r>
                        <a:rPr lang="en-GB" sz="1100" dirty="0">
                          <a:effectLst/>
                        </a:rPr>
                        <a:t>Local </a:t>
                      </a:r>
                      <a:r>
                        <a:rPr lang="en-GB" sz="1100" dirty="0" smtClean="0">
                          <a:effectLst/>
                        </a:rPr>
                        <a:t>Government (LG)</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000" dirty="0" smtClean="0">
                          <a:effectLst/>
                        </a:rPr>
                        <a:t>54</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smtClean="0">
                          <a:effectLst/>
                        </a:rPr>
                        <a:t>14</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smtClean="0">
                          <a:effectLst/>
                          <a:latin typeface="Calibri"/>
                          <a:ea typeface="Calibri"/>
                          <a:cs typeface="Times New Roman"/>
                        </a:rPr>
                        <a:t>92</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smtClean="0">
                          <a:effectLst/>
                        </a:rPr>
                        <a:t>78</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smtClean="0">
                          <a:effectLst/>
                        </a:rPr>
                        <a:t>Major downsizing via VS/VER</a:t>
                      </a:r>
                      <a:endParaRPr lang="en-GB" sz="1100" dirty="0">
                        <a:effectLst/>
                        <a:latin typeface="Calibri"/>
                        <a:ea typeface="Calibri"/>
                        <a:cs typeface="Times New Roman"/>
                      </a:endParaRPr>
                    </a:p>
                  </a:txBody>
                  <a:tcPr marL="68580" marR="68580" marT="0" marB="0" anchor="ctr"/>
                </a:tc>
              </a:tr>
              <a:tr h="702465">
                <a:tc>
                  <a:txBody>
                    <a:bodyPr/>
                    <a:lstStyle/>
                    <a:p>
                      <a:pPr algn="l">
                        <a:lnSpc>
                          <a:spcPct val="115000"/>
                        </a:lnSpc>
                        <a:spcAft>
                          <a:spcPts val="0"/>
                        </a:spcAft>
                      </a:pPr>
                      <a:r>
                        <a:rPr lang="en-GB" sz="1100" dirty="0" smtClean="0">
                          <a:effectLst/>
                        </a:rPr>
                        <a:t>Transport (TR)</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000" dirty="0" smtClean="0">
                          <a:effectLst/>
                        </a:rPr>
                        <a:t>37</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smtClean="0">
                          <a:effectLst/>
                        </a:rPr>
                        <a:t>68</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smtClean="0">
                          <a:effectLst/>
                          <a:latin typeface="Calibri"/>
                          <a:ea typeface="Calibri"/>
                          <a:cs typeface="Times New Roman"/>
                        </a:rPr>
                        <a:t>100</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smtClean="0">
                          <a:effectLst/>
                        </a:rPr>
                        <a:t>100</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smtClean="0">
                          <a:effectLst/>
                        </a:rPr>
                        <a:t>Low</a:t>
                      </a:r>
                      <a:endParaRPr lang="en-GB" sz="1100" dirty="0">
                        <a:effectLst/>
                        <a:latin typeface="Calibri"/>
                        <a:ea typeface="Calibri"/>
                        <a:cs typeface="Times New Roman"/>
                      </a:endParaRPr>
                    </a:p>
                  </a:txBody>
                  <a:tcPr marL="68580" marR="68580" marT="0" marB="0" anchor="ctr"/>
                </a:tc>
              </a:tr>
              <a:tr h="770302">
                <a:tc>
                  <a:txBody>
                    <a:bodyPr/>
                    <a:lstStyle/>
                    <a:p>
                      <a:pPr>
                        <a:lnSpc>
                          <a:spcPct val="115000"/>
                        </a:lnSpc>
                        <a:spcAft>
                          <a:spcPts val="0"/>
                        </a:spcAft>
                      </a:pPr>
                      <a:r>
                        <a:rPr lang="en-GB" sz="1100" dirty="0" smtClean="0">
                          <a:effectLst/>
                        </a:rPr>
                        <a:t>Hospitality (HO)</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000" dirty="0" smtClean="0">
                          <a:effectLst/>
                        </a:rPr>
                        <a:t>64</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smtClean="0">
                          <a:effectLst/>
                        </a:rPr>
                        <a:t>50</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smtClean="0">
                          <a:effectLst/>
                          <a:latin typeface="Calibri"/>
                          <a:ea typeface="Calibri"/>
                          <a:cs typeface="Times New Roman"/>
                        </a:rPr>
                        <a:t>73</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smtClean="0">
                          <a:effectLst/>
                        </a:rPr>
                        <a:t>86</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a:effectLst/>
                        </a:rPr>
                        <a:t>Low for the sector</a:t>
                      </a:r>
                      <a:endParaRPr lang="en-GB" sz="1100" dirty="0">
                        <a:effectLst/>
                        <a:latin typeface="Calibri"/>
                        <a:ea typeface="Calibri"/>
                        <a:cs typeface="Times New Roman"/>
                      </a:endParaRPr>
                    </a:p>
                  </a:txBody>
                  <a:tcPr marL="68580" marR="68580" marT="0" marB="0" anchor="ctr"/>
                </a:tc>
              </a:tr>
              <a:tr h="674029">
                <a:tc>
                  <a:txBody>
                    <a:bodyPr/>
                    <a:lstStyle/>
                    <a:p>
                      <a:pPr>
                        <a:lnSpc>
                          <a:spcPct val="115000"/>
                        </a:lnSpc>
                        <a:spcAft>
                          <a:spcPts val="0"/>
                        </a:spcAft>
                      </a:pPr>
                      <a:r>
                        <a:rPr lang="en-GB" sz="1100" dirty="0">
                          <a:effectLst/>
                        </a:rPr>
                        <a:t>Engineering and Manufacturing </a:t>
                      </a:r>
                      <a:r>
                        <a:rPr lang="en-GB" sz="1100" dirty="0" smtClean="0">
                          <a:effectLst/>
                        </a:rPr>
                        <a:t>(MA)</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000" dirty="0" smtClean="0">
                          <a:effectLst/>
                        </a:rPr>
                        <a:t>23</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smtClean="0">
                          <a:effectLst/>
                        </a:rPr>
                        <a:t>12</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smtClean="0">
                          <a:effectLst/>
                          <a:latin typeface="Calibri"/>
                          <a:ea typeface="Calibri"/>
                          <a:cs typeface="Times New Roman"/>
                        </a:rPr>
                        <a:t>100</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smtClean="0">
                          <a:effectLst/>
                        </a:rPr>
                        <a:t>100</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a:effectLst/>
                        </a:rPr>
                        <a:t>Low</a:t>
                      </a:r>
                      <a:endParaRPr lang="en-GB" sz="1100" dirty="0">
                        <a:effectLst/>
                        <a:latin typeface="Calibri"/>
                        <a:ea typeface="Calibri"/>
                        <a:cs typeface="Times New Roman"/>
                      </a:endParaRPr>
                    </a:p>
                  </a:txBody>
                  <a:tcPr marL="68580" marR="68580" marT="0" marB="0" anchor="ctr"/>
                </a:tc>
              </a:tr>
              <a:tr h="594739">
                <a:tc>
                  <a:txBody>
                    <a:bodyPr/>
                    <a:lstStyle/>
                    <a:p>
                      <a:pPr>
                        <a:lnSpc>
                          <a:spcPct val="115000"/>
                        </a:lnSpc>
                        <a:spcAft>
                          <a:spcPts val="0"/>
                        </a:spcAft>
                      </a:pPr>
                      <a:r>
                        <a:rPr lang="en-GB" sz="1100" dirty="0" smtClean="0">
                          <a:effectLst/>
                        </a:rPr>
                        <a:t>Mineral</a:t>
                      </a:r>
                      <a:r>
                        <a:rPr lang="en-GB" sz="1100" baseline="0" dirty="0" smtClean="0">
                          <a:effectLst/>
                        </a:rPr>
                        <a:t> Extraction</a:t>
                      </a:r>
                      <a:r>
                        <a:rPr lang="en-GB" sz="1100" dirty="0" smtClean="0">
                          <a:effectLst/>
                        </a:rPr>
                        <a:t> </a:t>
                      </a:r>
                      <a:r>
                        <a:rPr lang="en-GB" sz="1100" dirty="0" smtClean="0">
                          <a:effectLst/>
                        </a:rPr>
                        <a:t>(MI)                          </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000" dirty="0" smtClean="0">
                          <a:effectLst/>
                        </a:rPr>
                        <a:t>12</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smtClean="0">
                          <a:effectLst/>
                        </a:rPr>
                        <a:t>47</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smtClean="0">
                          <a:effectLst/>
                          <a:latin typeface="Calibri"/>
                          <a:ea typeface="Calibri"/>
                          <a:cs typeface="Times New Roman"/>
                        </a:rPr>
                        <a:t>100</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smtClean="0">
                          <a:effectLst/>
                        </a:rPr>
                        <a:t>Unknown</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a:effectLst/>
                        </a:rPr>
                        <a:t>Low</a:t>
                      </a:r>
                      <a:endParaRPr lang="en-GB" sz="1100" dirty="0">
                        <a:effectLst/>
                        <a:latin typeface="Calibri"/>
                        <a:ea typeface="Calibri"/>
                        <a:cs typeface="Times New Roman"/>
                      </a:endParaRPr>
                    </a:p>
                  </a:txBody>
                  <a:tcPr marL="68580" marR="68580" marT="0" marB="0" anchor="ctr"/>
                </a:tc>
              </a:tr>
            </a:tbl>
          </a:graphicData>
        </a:graphic>
      </p:graphicFrame>
      <p:sp>
        <p:nvSpPr>
          <p:cNvPr id="5" name="Slide Number Placeholder 4"/>
          <p:cNvSpPr>
            <a:spLocks noGrp="1"/>
          </p:cNvSpPr>
          <p:nvPr>
            <p:ph type="sldNum" sz="quarter" idx="4"/>
          </p:nvPr>
        </p:nvSpPr>
        <p:spPr/>
        <p:txBody>
          <a:bodyPr/>
          <a:lstStyle/>
          <a:p>
            <a:pPr algn="l"/>
            <a:r>
              <a:rPr lang="en-US" dirty="0" smtClean="0">
                <a:solidFill>
                  <a:srgbClr val="000000"/>
                </a:solidFill>
              </a:rPr>
              <a:t>Page </a:t>
            </a:r>
            <a:fld id="{BB9ACB3B-81A4-6247-87B5-FC3E0A04C89B}" type="slidenum">
              <a:rPr lang="en-US" smtClean="0">
                <a:solidFill>
                  <a:srgbClr val="000000"/>
                </a:solidFill>
              </a:rPr>
              <a:pPr algn="l"/>
              <a:t>11</a:t>
            </a:fld>
            <a:endParaRPr lang="en-US" dirty="0">
              <a:solidFill>
                <a:srgbClr val="000000"/>
              </a:solidFill>
            </a:endParaRPr>
          </a:p>
        </p:txBody>
      </p:sp>
      <p:sp>
        <p:nvSpPr>
          <p:cNvPr id="7" name="Rectangle 1"/>
          <p:cNvSpPr>
            <a:spLocks noChangeArrowheads="1"/>
          </p:cNvSpPr>
          <p:nvPr/>
        </p:nvSpPr>
        <p:spPr bwMode="auto">
          <a:xfrm>
            <a:off x="1890713" y="21986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dirty="0">
              <a:solidFill>
                <a:srgbClr val="000000"/>
              </a:solidFill>
            </a:endParaRPr>
          </a:p>
        </p:txBody>
      </p:sp>
    </p:spTree>
    <p:extLst>
      <p:ext uri="{BB962C8B-B14F-4D97-AF65-F5344CB8AC3E}">
        <p14:creationId xmlns:p14="http://schemas.microsoft.com/office/powerpoint/2010/main" val="17911369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solidFill>
                  <a:srgbClr val="002060"/>
                </a:solidFill>
              </a:rPr>
              <a:t>Policy versus implementation</a:t>
            </a:r>
            <a:endParaRPr lang="en-GB" dirty="0"/>
          </a:p>
        </p:txBody>
      </p:sp>
      <p:sp>
        <p:nvSpPr>
          <p:cNvPr id="3" name="Content Placeholder 2"/>
          <p:cNvSpPr>
            <a:spLocks noGrp="1"/>
          </p:cNvSpPr>
          <p:nvPr>
            <p:ph idx="1"/>
          </p:nvPr>
        </p:nvSpPr>
        <p:spPr>
          <a:xfrm>
            <a:off x="611560" y="1484313"/>
            <a:ext cx="8137153" cy="4897437"/>
          </a:xfrm>
        </p:spPr>
        <p:txBody>
          <a:bodyPr/>
          <a:lstStyle/>
          <a:p>
            <a:pPr lvl="0" eaLnBrk="0" hangingPunct="0">
              <a:buClr>
                <a:srgbClr val="003882"/>
              </a:buClr>
              <a:defRPr/>
            </a:pPr>
            <a:r>
              <a:rPr lang="en-GB" sz="1800" dirty="0">
                <a:solidFill>
                  <a:srgbClr val="000000"/>
                </a:solidFill>
              </a:rPr>
              <a:t>The HR function in </a:t>
            </a:r>
            <a:r>
              <a:rPr lang="en-GB" sz="1800" i="1" dirty="0">
                <a:solidFill>
                  <a:srgbClr val="000000"/>
                </a:solidFill>
              </a:rPr>
              <a:t>Transport</a:t>
            </a:r>
            <a:r>
              <a:rPr lang="en-GB" sz="1800" dirty="0">
                <a:solidFill>
                  <a:srgbClr val="000000"/>
                </a:solidFill>
              </a:rPr>
              <a:t> wants to extend opportunities for more flexible work as a way to potentially diversify the pool of applicants for jobs and generally meet prevailing expectations for contemporary employment conditions. Greater access to flexible work options however is seen as difficult in this industry. The line managers who are responsible for managing the train operations and the complex rostering arrangements that prevail have little appetite for greater formal flexibility: </a:t>
            </a:r>
          </a:p>
          <a:p>
            <a:pPr marL="0" lvl="0" indent="0" eaLnBrk="0" hangingPunct="0">
              <a:buClr>
                <a:srgbClr val="003882"/>
              </a:buClr>
              <a:buNone/>
              <a:defRPr/>
            </a:pPr>
            <a:r>
              <a:rPr lang="en-GB" sz="1800" dirty="0">
                <a:solidFill>
                  <a:srgbClr val="003882"/>
                </a:solidFill>
              </a:rPr>
              <a:t>It’s not that well received [part-time working] by the company to be honest because it’s a pain in the bum to organise, it is….It’s a very difficult thing to sort out in this industry, you know, it’s different if you worked in a sweet shop or something I suppose because you would just do earlies, lates or whatever you would do and that’s how it would work</a:t>
            </a:r>
            <a:r>
              <a:rPr lang="en-GB" sz="1800" dirty="0">
                <a:solidFill>
                  <a:srgbClr val="000000"/>
                </a:solidFill>
              </a:rPr>
              <a:t> (Male Operations Inspector, </a:t>
            </a:r>
            <a:r>
              <a:rPr lang="en-GB" sz="1800" i="1" dirty="0">
                <a:solidFill>
                  <a:srgbClr val="000000"/>
                </a:solidFill>
              </a:rPr>
              <a:t>Transport)</a:t>
            </a:r>
            <a:r>
              <a:rPr lang="en-GB" sz="1800" dirty="0">
                <a:solidFill>
                  <a:srgbClr val="000000"/>
                </a:solidFill>
              </a:rPr>
              <a:t>.</a:t>
            </a:r>
          </a:p>
          <a:p>
            <a:pPr lvl="0" eaLnBrk="0" hangingPunct="0">
              <a:buClr>
                <a:srgbClr val="003882"/>
              </a:buClr>
            </a:pPr>
            <a:r>
              <a:rPr lang="en-GB" sz="1800" dirty="0">
                <a:solidFill>
                  <a:srgbClr val="000000"/>
                </a:solidFill>
              </a:rPr>
              <a:t>Very similar views in </a:t>
            </a:r>
            <a:r>
              <a:rPr lang="en-GB" sz="1800" i="1" dirty="0" smtClean="0">
                <a:solidFill>
                  <a:srgbClr val="000000"/>
                </a:solidFill>
              </a:rPr>
              <a:t>Mineral Extraction</a:t>
            </a:r>
            <a:r>
              <a:rPr lang="en-GB" sz="1800" dirty="0" smtClean="0">
                <a:solidFill>
                  <a:srgbClr val="000000"/>
                </a:solidFill>
              </a:rPr>
              <a:t>. </a:t>
            </a:r>
            <a:endParaRPr lang="en-GB" sz="1800" dirty="0">
              <a:solidFill>
                <a:srgbClr val="000000"/>
              </a:solidFill>
            </a:endParaRPr>
          </a:p>
          <a:p>
            <a:pPr marL="0" lvl="0" indent="0" eaLnBrk="0" hangingPunct="0">
              <a:buClr>
                <a:srgbClr val="003882"/>
              </a:buClr>
              <a:buNone/>
            </a:pPr>
            <a:r>
              <a:rPr lang="en-GB" sz="1800" dirty="0">
                <a:solidFill>
                  <a:srgbClr val="003882"/>
                </a:solidFill>
              </a:rPr>
              <a:t>He asked if he could do a four day week and they said, “No, if you want to work here you’ve got to do a five day week</a:t>
            </a:r>
            <a:r>
              <a:rPr lang="en-GB" sz="1800" dirty="0">
                <a:solidFill>
                  <a:srgbClr val="000000"/>
                </a:solidFill>
              </a:rPr>
              <a:t>.(Male miner, </a:t>
            </a:r>
            <a:r>
              <a:rPr lang="en-GB" sz="1800" i="1" dirty="0" smtClean="0">
                <a:solidFill>
                  <a:srgbClr val="000000"/>
                </a:solidFill>
              </a:rPr>
              <a:t>Mineral Extraction</a:t>
            </a:r>
            <a:r>
              <a:rPr lang="en-GB" sz="1800" dirty="0" smtClean="0">
                <a:solidFill>
                  <a:srgbClr val="000000"/>
                </a:solidFill>
              </a:rPr>
              <a:t>)</a:t>
            </a:r>
            <a:endParaRPr lang="en-GB" sz="1800" dirty="0">
              <a:solidFill>
                <a:srgbClr val="000000"/>
              </a:solidFill>
            </a:endParaRPr>
          </a:p>
          <a:p>
            <a:endParaRPr lang="en-GB" dirty="0"/>
          </a:p>
        </p:txBody>
      </p:sp>
      <p:sp>
        <p:nvSpPr>
          <p:cNvPr id="4" name="Slide Number Placeholder 3"/>
          <p:cNvSpPr>
            <a:spLocks noGrp="1"/>
          </p:cNvSpPr>
          <p:nvPr>
            <p:ph type="sldNum" sz="quarter" idx="4"/>
          </p:nvPr>
        </p:nvSpPr>
        <p:spPr/>
        <p:txBody>
          <a:bodyPr/>
          <a:lstStyle/>
          <a:p>
            <a:pPr algn="l"/>
            <a:r>
              <a:rPr lang="en-US" dirty="0" smtClean="0">
                <a:solidFill>
                  <a:srgbClr val="000000"/>
                </a:solidFill>
              </a:rPr>
              <a:t>Page </a:t>
            </a:r>
            <a:fld id="{BB9ACB3B-81A4-6247-87B5-FC3E0A04C89B}" type="slidenum">
              <a:rPr lang="en-US" smtClean="0">
                <a:solidFill>
                  <a:srgbClr val="000000"/>
                </a:solidFill>
              </a:rPr>
              <a:pPr algn="l"/>
              <a:t>12</a:t>
            </a:fld>
            <a:endParaRPr lang="en-US" dirty="0">
              <a:solidFill>
                <a:srgbClr val="000000"/>
              </a:solidFill>
            </a:endParaRPr>
          </a:p>
        </p:txBody>
      </p:sp>
    </p:spTree>
    <p:extLst>
      <p:ext uri="{BB962C8B-B14F-4D97-AF65-F5344CB8AC3E}">
        <p14:creationId xmlns:p14="http://schemas.microsoft.com/office/powerpoint/2010/main" val="1682232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3882"/>
                </a:solidFill>
              </a:rPr>
              <a:t>Easier in some work contexts than others</a:t>
            </a:r>
            <a:endParaRPr lang="en-GB" dirty="0"/>
          </a:p>
        </p:txBody>
      </p:sp>
      <p:sp>
        <p:nvSpPr>
          <p:cNvPr id="3" name="Content Placeholder 2"/>
          <p:cNvSpPr>
            <a:spLocks noGrp="1"/>
          </p:cNvSpPr>
          <p:nvPr>
            <p:ph idx="1"/>
          </p:nvPr>
        </p:nvSpPr>
        <p:spPr>
          <a:xfrm>
            <a:off x="858766" y="1412776"/>
            <a:ext cx="7601666" cy="4816381"/>
          </a:xfrm>
        </p:spPr>
        <p:txBody>
          <a:bodyPr/>
          <a:lstStyle/>
          <a:p>
            <a:pPr lvl="0" eaLnBrk="0" hangingPunct="0">
              <a:buClr>
                <a:srgbClr val="003882"/>
              </a:buClr>
            </a:pPr>
            <a:r>
              <a:rPr lang="en-GB" dirty="0">
                <a:solidFill>
                  <a:srgbClr val="000000"/>
                </a:solidFill>
              </a:rPr>
              <a:t>In </a:t>
            </a:r>
            <a:r>
              <a:rPr lang="en-GB" i="1" dirty="0">
                <a:solidFill>
                  <a:srgbClr val="000000"/>
                </a:solidFill>
              </a:rPr>
              <a:t>Local Gov, </a:t>
            </a:r>
            <a:r>
              <a:rPr lang="en-GB" dirty="0">
                <a:solidFill>
                  <a:srgbClr val="000000"/>
                </a:solidFill>
              </a:rPr>
              <a:t>there was a well-liked flexi-time system and some employees in </a:t>
            </a:r>
            <a:r>
              <a:rPr lang="en-GB" i="1" dirty="0">
                <a:solidFill>
                  <a:srgbClr val="000000"/>
                </a:solidFill>
              </a:rPr>
              <a:t>Manufacturing</a:t>
            </a:r>
            <a:r>
              <a:rPr lang="en-GB" dirty="0">
                <a:solidFill>
                  <a:srgbClr val="000000"/>
                </a:solidFill>
              </a:rPr>
              <a:t> also had access to flexi-hours and working from home, though the latter was on a case by case basis:</a:t>
            </a:r>
            <a:endParaRPr lang="en-GB" sz="2000" dirty="0">
              <a:solidFill>
                <a:srgbClr val="003882"/>
              </a:solidFill>
            </a:endParaRPr>
          </a:p>
          <a:p>
            <a:pPr marL="0" lvl="0" indent="0" eaLnBrk="0" hangingPunct="0">
              <a:buClr>
                <a:srgbClr val="003882"/>
              </a:buClr>
              <a:buNone/>
            </a:pPr>
            <a:r>
              <a:rPr lang="en-GB" sz="2000" dirty="0">
                <a:solidFill>
                  <a:srgbClr val="003882"/>
                </a:solidFill>
              </a:rPr>
              <a:t>“But the company doesn’t encourage working from home so for us, well for me anyway, they made an exception so I’m doing two days at home” </a:t>
            </a:r>
            <a:r>
              <a:rPr lang="en-GB" sz="2000" dirty="0">
                <a:solidFill>
                  <a:srgbClr val="000000"/>
                </a:solidFill>
              </a:rPr>
              <a:t>(Male employee, </a:t>
            </a:r>
            <a:r>
              <a:rPr lang="en-GB" sz="2000" i="1" dirty="0">
                <a:solidFill>
                  <a:srgbClr val="000000"/>
                </a:solidFill>
              </a:rPr>
              <a:t>Manufacturing</a:t>
            </a:r>
            <a:r>
              <a:rPr lang="en-GB" sz="2000" dirty="0">
                <a:solidFill>
                  <a:srgbClr val="000000"/>
                </a:solidFill>
              </a:rPr>
              <a:t>)</a:t>
            </a:r>
          </a:p>
          <a:p>
            <a:pPr lvl="0" eaLnBrk="0" hangingPunct="0">
              <a:buClr>
                <a:srgbClr val="003882"/>
              </a:buClr>
            </a:pPr>
            <a:r>
              <a:rPr lang="en-GB" dirty="0">
                <a:solidFill>
                  <a:srgbClr val="000000"/>
                </a:solidFill>
              </a:rPr>
              <a:t>  In </a:t>
            </a:r>
            <a:r>
              <a:rPr lang="en-GB" i="1" dirty="0">
                <a:solidFill>
                  <a:srgbClr val="000000"/>
                </a:solidFill>
              </a:rPr>
              <a:t>Local Gov </a:t>
            </a:r>
            <a:endParaRPr lang="en-GB" sz="2000" i="1" dirty="0">
              <a:solidFill>
                <a:srgbClr val="003882"/>
              </a:solidFill>
            </a:endParaRPr>
          </a:p>
          <a:p>
            <a:pPr marL="0" lvl="0" indent="0" eaLnBrk="0" hangingPunct="0">
              <a:buClr>
                <a:srgbClr val="003882"/>
              </a:buClr>
              <a:buNone/>
            </a:pPr>
            <a:r>
              <a:rPr lang="en-GB" sz="2000" i="1" dirty="0">
                <a:solidFill>
                  <a:srgbClr val="003882"/>
                </a:solidFill>
              </a:rPr>
              <a:t>“</a:t>
            </a:r>
            <a:r>
              <a:rPr lang="en-GB" sz="2000" dirty="0">
                <a:solidFill>
                  <a:srgbClr val="003882"/>
                </a:solidFill>
              </a:rPr>
              <a:t>They do offer flexible retirement, but I used to work in HR and not many cases of flexible retirement are granted because it depends on the needs of the service you’re working for” </a:t>
            </a:r>
            <a:r>
              <a:rPr lang="en-GB" sz="2000" dirty="0">
                <a:solidFill>
                  <a:srgbClr val="000000"/>
                </a:solidFill>
              </a:rPr>
              <a:t>(Female employee, Local Gov).</a:t>
            </a:r>
          </a:p>
          <a:p>
            <a:endParaRPr lang="en-GB" dirty="0"/>
          </a:p>
        </p:txBody>
      </p:sp>
      <p:sp>
        <p:nvSpPr>
          <p:cNvPr id="4" name="Slide Number Placeholder 3"/>
          <p:cNvSpPr>
            <a:spLocks noGrp="1"/>
          </p:cNvSpPr>
          <p:nvPr>
            <p:ph type="sldNum" sz="quarter" idx="4"/>
          </p:nvPr>
        </p:nvSpPr>
        <p:spPr/>
        <p:txBody>
          <a:bodyPr/>
          <a:lstStyle/>
          <a:p>
            <a:pPr algn="l"/>
            <a:r>
              <a:rPr lang="en-US" dirty="0" smtClean="0">
                <a:solidFill>
                  <a:srgbClr val="000000"/>
                </a:solidFill>
              </a:rPr>
              <a:t>Page </a:t>
            </a:r>
            <a:fld id="{BB9ACB3B-81A4-6247-87B5-FC3E0A04C89B}" type="slidenum">
              <a:rPr lang="en-US" smtClean="0">
                <a:solidFill>
                  <a:srgbClr val="000000"/>
                </a:solidFill>
              </a:rPr>
              <a:pPr algn="l"/>
              <a:t>13</a:t>
            </a:fld>
            <a:endParaRPr lang="en-US" dirty="0">
              <a:solidFill>
                <a:srgbClr val="000000"/>
              </a:solidFill>
            </a:endParaRPr>
          </a:p>
        </p:txBody>
      </p:sp>
    </p:spTree>
    <p:extLst>
      <p:ext uri="{BB962C8B-B14F-4D97-AF65-F5344CB8AC3E}">
        <p14:creationId xmlns:p14="http://schemas.microsoft.com/office/powerpoint/2010/main" val="876408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Signalling the Availability of Flexible </a:t>
            </a:r>
            <a:r>
              <a:rPr lang="en-GB" dirty="0"/>
              <a:t>O</a:t>
            </a:r>
            <a:r>
              <a:rPr lang="en-GB" dirty="0" smtClean="0"/>
              <a:t>ptions</a:t>
            </a:r>
            <a:endParaRPr lang="en-GB" dirty="0"/>
          </a:p>
        </p:txBody>
      </p:sp>
      <p:sp>
        <p:nvSpPr>
          <p:cNvPr id="3" name="Content Placeholder 2"/>
          <p:cNvSpPr>
            <a:spLocks noGrp="1"/>
          </p:cNvSpPr>
          <p:nvPr>
            <p:ph idx="1"/>
          </p:nvPr>
        </p:nvSpPr>
        <p:spPr>
          <a:xfrm>
            <a:off x="539552" y="1340769"/>
            <a:ext cx="8064896" cy="4680519"/>
          </a:xfrm>
        </p:spPr>
        <p:txBody>
          <a:bodyPr/>
          <a:lstStyle/>
          <a:p>
            <a:r>
              <a:rPr lang="en-GB" sz="2000" dirty="0"/>
              <a:t>Whilst there were some good examples of flexibility around caring responsibilities, there was no specific focus on older workers.</a:t>
            </a:r>
          </a:p>
          <a:p>
            <a:r>
              <a:rPr lang="en-GB" sz="2000" dirty="0" smtClean="0"/>
              <a:t>None of the organisations were monitoring take up of flexibility requests by age.</a:t>
            </a:r>
          </a:p>
          <a:p>
            <a:pPr marL="354013" indent="0">
              <a:buNone/>
            </a:pPr>
            <a:r>
              <a:rPr lang="en-GB" sz="2000" dirty="0" smtClean="0">
                <a:solidFill>
                  <a:schemeClr val="tx2"/>
                </a:solidFill>
              </a:rPr>
              <a:t>“So </a:t>
            </a:r>
            <a:r>
              <a:rPr lang="en-GB" sz="2000" dirty="0">
                <a:solidFill>
                  <a:schemeClr val="tx2"/>
                </a:solidFill>
              </a:rPr>
              <a:t>we don’t get a lot of requests from the older workforce to work more--, some part time, but I wouldn’t say particularly to work so flexibly. I would say that has been more among younger staff that are either to do with </a:t>
            </a:r>
            <a:r>
              <a:rPr lang="en-GB" sz="2000" dirty="0" smtClean="0">
                <a:solidFill>
                  <a:schemeClr val="tx2"/>
                </a:solidFill>
              </a:rPr>
              <a:t>childcare or </a:t>
            </a:r>
            <a:r>
              <a:rPr lang="en-GB" sz="2000" dirty="0">
                <a:solidFill>
                  <a:schemeClr val="tx2"/>
                </a:solidFill>
              </a:rPr>
              <a:t>they’ve wanted to go and study, so they’ve wanted to do two days a week and not spread their hours over five days</a:t>
            </a:r>
            <a:r>
              <a:rPr lang="en-GB" sz="2000" dirty="0" smtClean="0">
                <a:solidFill>
                  <a:schemeClr val="tx2"/>
                </a:solidFill>
              </a:rPr>
              <a:t>.” </a:t>
            </a:r>
            <a:r>
              <a:rPr lang="en-GB" sz="2000" dirty="0" smtClean="0"/>
              <a:t>(HR Manager </a:t>
            </a:r>
            <a:r>
              <a:rPr lang="en-GB" sz="2000" i="1" dirty="0" smtClean="0"/>
              <a:t>Hospitality</a:t>
            </a:r>
            <a:r>
              <a:rPr lang="en-GB" sz="2000" dirty="0" smtClean="0"/>
              <a:t>).</a:t>
            </a:r>
          </a:p>
          <a:p>
            <a:r>
              <a:rPr lang="en-GB" sz="2000" dirty="0" smtClean="0"/>
              <a:t>Highly dependent upon nature of work and current work pattern, female part time office workers or cleaners most likely to be able to modify hours downwards.</a:t>
            </a:r>
          </a:p>
        </p:txBody>
      </p:sp>
      <p:sp>
        <p:nvSpPr>
          <p:cNvPr id="5" name="Slide Number Placeholder 4"/>
          <p:cNvSpPr>
            <a:spLocks noGrp="1"/>
          </p:cNvSpPr>
          <p:nvPr>
            <p:ph type="sldNum" sz="quarter" idx="4"/>
          </p:nvPr>
        </p:nvSpPr>
        <p:spPr/>
        <p:txBody>
          <a:bodyPr/>
          <a:lstStyle/>
          <a:p>
            <a:pPr algn="l"/>
            <a:r>
              <a:rPr lang="en-US" dirty="0" smtClean="0">
                <a:solidFill>
                  <a:srgbClr val="000000"/>
                </a:solidFill>
              </a:rPr>
              <a:t>Page </a:t>
            </a:r>
            <a:fld id="{BB9ACB3B-81A4-6247-87B5-FC3E0A04C89B}" type="slidenum">
              <a:rPr lang="en-US" smtClean="0">
                <a:solidFill>
                  <a:srgbClr val="000000"/>
                </a:solidFill>
              </a:rPr>
              <a:pPr algn="l"/>
              <a:t>14</a:t>
            </a:fld>
            <a:endParaRPr lang="en-US" dirty="0">
              <a:solidFill>
                <a:srgbClr val="000000"/>
              </a:solidFill>
            </a:endParaRPr>
          </a:p>
        </p:txBody>
      </p:sp>
    </p:spTree>
    <p:extLst>
      <p:ext uri="{BB962C8B-B14F-4D97-AF65-F5344CB8AC3E}">
        <p14:creationId xmlns:p14="http://schemas.microsoft.com/office/powerpoint/2010/main" val="16633083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altLang="en-US" dirty="0" smtClean="0"/>
              <a:t>Losing Flexibility Due to Equalities </a:t>
            </a:r>
            <a:r>
              <a:rPr lang="en-GB" altLang="en-US" dirty="0"/>
              <a:t>L</a:t>
            </a:r>
            <a:r>
              <a:rPr lang="en-GB" altLang="en-US" dirty="0" smtClean="0"/>
              <a:t>egislation</a:t>
            </a:r>
          </a:p>
        </p:txBody>
      </p:sp>
      <p:sp>
        <p:nvSpPr>
          <p:cNvPr id="3" name="Content Placeholder 2"/>
          <p:cNvSpPr>
            <a:spLocks noGrp="1"/>
          </p:cNvSpPr>
          <p:nvPr>
            <p:ph idx="1"/>
          </p:nvPr>
        </p:nvSpPr>
        <p:spPr>
          <a:xfrm>
            <a:off x="539552" y="1484784"/>
            <a:ext cx="7992888" cy="4896966"/>
          </a:xfrm>
        </p:spPr>
        <p:txBody>
          <a:bodyPr/>
          <a:lstStyle/>
          <a:p>
            <a:pPr marL="0" indent="0">
              <a:buFontTx/>
              <a:buNone/>
              <a:defRPr/>
            </a:pPr>
            <a:r>
              <a:rPr lang="en-GB" sz="2000" dirty="0" smtClean="0"/>
              <a:t>“</a:t>
            </a:r>
            <a:r>
              <a:rPr lang="en-GB" sz="2000" dirty="0" smtClean="0">
                <a:solidFill>
                  <a:schemeClr val="tx2"/>
                </a:solidFill>
              </a:rPr>
              <a:t>we used to have what they call green carded drivers, so they could still drive trains but they couldn’t go on the main line. So basically they were shunter drivers and they were … doing the shunting in the yard. So there was a bit more walking around but you didn’t have to concentrate on the main line stuff… But now with equal opportunities, one shift really, so everyone does all--, green cards, they’ve got rid of them now</a:t>
            </a:r>
            <a:r>
              <a:rPr lang="en-GB" sz="2000" dirty="0" smtClean="0"/>
              <a:t>”.</a:t>
            </a:r>
            <a:r>
              <a:rPr lang="en-GB" sz="2000" dirty="0" smtClean="0">
                <a:solidFill>
                  <a:schemeClr val="tx2"/>
                </a:solidFill>
              </a:rPr>
              <a:t> </a:t>
            </a:r>
            <a:r>
              <a:rPr lang="en-GB" sz="2000" dirty="0" smtClean="0"/>
              <a:t>(Male Operations Inspector, </a:t>
            </a:r>
            <a:r>
              <a:rPr lang="en-GB" sz="2000" i="1" dirty="0" smtClean="0"/>
              <a:t>Transport</a:t>
            </a:r>
            <a:r>
              <a:rPr lang="en-GB" sz="2000" dirty="0" smtClean="0"/>
              <a:t>).</a:t>
            </a:r>
          </a:p>
          <a:p>
            <a:pPr marL="0" indent="0">
              <a:buNone/>
              <a:defRPr/>
            </a:pPr>
            <a:r>
              <a:rPr lang="en-GB" sz="2000" dirty="0">
                <a:solidFill>
                  <a:schemeClr val="tx2"/>
                </a:solidFill>
              </a:rPr>
              <a:t>I remember doing quite a few at the time, and just, you know, after we had to pull the </a:t>
            </a:r>
            <a:r>
              <a:rPr lang="en-GB" sz="2000" dirty="0" smtClean="0">
                <a:solidFill>
                  <a:schemeClr val="tx2"/>
                </a:solidFill>
              </a:rPr>
              <a:t>policy [phased retirement], </a:t>
            </a:r>
            <a:r>
              <a:rPr lang="en-GB" sz="2000" dirty="0">
                <a:solidFill>
                  <a:schemeClr val="tx2"/>
                </a:solidFill>
              </a:rPr>
              <a:t>we were just left a little bit with a kind of black hole of well, we’ll just have to do it by feel really, because it was just… I think when the.. kind of the whole age retirement, you can’t say.. age discrimination retirement issues changed, there is a bit of scaremongering that you can’t say ‘retirement’, because people don’t retire they just resign. </a:t>
            </a:r>
            <a:r>
              <a:rPr lang="en-GB" sz="2000" dirty="0" smtClean="0"/>
              <a:t>(Female HR Manager, </a:t>
            </a:r>
            <a:r>
              <a:rPr lang="en-GB" sz="2000" i="1" dirty="0" smtClean="0"/>
              <a:t>Manufacturing</a:t>
            </a:r>
            <a:r>
              <a:rPr lang="en-GB" sz="2000" dirty="0" smtClean="0"/>
              <a:t>).</a:t>
            </a:r>
          </a:p>
          <a:p>
            <a:pPr>
              <a:defRPr/>
            </a:pPr>
            <a:endParaRPr lang="en-GB" dirty="0"/>
          </a:p>
        </p:txBody>
      </p:sp>
      <p:sp>
        <p:nvSpPr>
          <p:cNvPr id="21508" name="Slide Number Placeholder 3"/>
          <p:cNvSpPr>
            <a:spLocks noGrp="1"/>
          </p:cNvSpPr>
          <p:nvPr>
            <p:ph type="sldNum" sz="quarter" idx="4294967295"/>
          </p:nvPr>
        </p:nvSpPr>
        <p:spPr>
          <a:xfrm>
            <a:off x="449263" y="6524625"/>
            <a:ext cx="790575" cy="2682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 hangingPunct="0">
              <a:spcBef>
                <a:spcPct val="30000"/>
              </a:spcBef>
              <a:spcAft>
                <a:spcPct val="0"/>
              </a:spcAft>
              <a:defRPr>
                <a:solidFill>
                  <a:schemeClr val="tx1"/>
                </a:solidFill>
                <a:latin typeface="Arial" charset="0"/>
                <a:cs typeface="Arial" charset="0"/>
              </a:defRPr>
            </a:lvl6pPr>
            <a:lvl7pPr marL="2971800" indent="-228600" algn="ctr" eaLnBrk="0" fontAlgn="b" hangingPunct="0">
              <a:spcBef>
                <a:spcPct val="30000"/>
              </a:spcBef>
              <a:spcAft>
                <a:spcPct val="0"/>
              </a:spcAft>
              <a:defRPr>
                <a:solidFill>
                  <a:schemeClr val="tx1"/>
                </a:solidFill>
                <a:latin typeface="Arial" charset="0"/>
                <a:cs typeface="Arial" charset="0"/>
              </a:defRPr>
            </a:lvl7pPr>
            <a:lvl8pPr marL="3429000" indent="-228600" algn="ctr" eaLnBrk="0" fontAlgn="b" hangingPunct="0">
              <a:spcBef>
                <a:spcPct val="30000"/>
              </a:spcBef>
              <a:spcAft>
                <a:spcPct val="0"/>
              </a:spcAft>
              <a:defRPr>
                <a:solidFill>
                  <a:schemeClr val="tx1"/>
                </a:solidFill>
                <a:latin typeface="Arial" charset="0"/>
                <a:cs typeface="Arial" charset="0"/>
              </a:defRPr>
            </a:lvl8pPr>
            <a:lvl9pPr marL="3886200" indent="-228600" algn="ctr" eaLnBrk="0" fontAlgn="b" hangingPunct="0">
              <a:spcBef>
                <a:spcPct val="30000"/>
              </a:spcBef>
              <a:spcAft>
                <a:spcPct val="0"/>
              </a:spcAft>
              <a:defRPr>
                <a:solidFill>
                  <a:schemeClr val="tx1"/>
                </a:solidFill>
                <a:latin typeface="Arial" charset="0"/>
                <a:cs typeface="Arial" charset="0"/>
              </a:defRPr>
            </a:lvl9pPr>
          </a:lstStyle>
          <a:p>
            <a:pPr eaLnBrk="1" hangingPunct="1"/>
            <a:r>
              <a:rPr lang="en-GB" altLang="en-US" dirty="0" smtClean="0"/>
              <a:t>Page </a:t>
            </a:r>
            <a:fld id="{8FE15350-FB7F-47DC-A208-8D218F90A2F9}" type="slidenum">
              <a:rPr lang="en-GB" altLang="en-US" smtClean="0"/>
              <a:pPr eaLnBrk="1" hangingPunct="1"/>
              <a:t>15</a:t>
            </a:fld>
            <a:endParaRPr lang="en-GB" altLang="en-US" dirty="0" smtClean="0"/>
          </a:p>
        </p:txBody>
      </p:sp>
    </p:spTree>
    <p:extLst>
      <p:ext uri="{BB962C8B-B14F-4D97-AF65-F5344CB8AC3E}">
        <p14:creationId xmlns:p14="http://schemas.microsoft.com/office/powerpoint/2010/main" val="3147255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Employee Perspective</a:t>
            </a:r>
            <a:endParaRPr lang="en-GB" dirty="0"/>
          </a:p>
        </p:txBody>
      </p:sp>
      <p:sp>
        <p:nvSpPr>
          <p:cNvPr id="3" name="Content Placeholder 2"/>
          <p:cNvSpPr>
            <a:spLocks noGrp="1"/>
          </p:cNvSpPr>
          <p:nvPr>
            <p:ph idx="1"/>
          </p:nvPr>
        </p:nvSpPr>
        <p:spPr>
          <a:xfrm>
            <a:off x="1115616" y="1484784"/>
            <a:ext cx="7201297" cy="4897437"/>
          </a:xfrm>
        </p:spPr>
        <p:txBody>
          <a:bodyPr/>
          <a:lstStyle/>
          <a:p>
            <a:pPr lvl="0"/>
            <a:r>
              <a:rPr lang="en-GB" dirty="0"/>
              <a:t>In the case study organisations there was considerable employee interest in the idea of </a:t>
            </a:r>
            <a:r>
              <a:rPr lang="en-GB" b="1" dirty="0"/>
              <a:t>phased retirement</a:t>
            </a:r>
            <a:r>
              <a:rPr lang="en-GB" dirty="0"/>
              <a:t> but few had investigated whether it was </a:t>
            </a:r>
            <a:r>
              <a:rPr lang="en-GB" dirty="0" smtClean="0"/>
              <a:t>possible or were realistic about the options:</a:t>
            </a:r>
          </a:p>
          <a:p>
            <a:pPr marL="0" indent="0">
              <a:buFontTx/>
              <a:buNone/>
            </a:pPr>
            <a:r>
              <a:rPr lang="en-GB" altLang="en-US" sz="2000" dirty="0" smtClean="0">
                <a:solidFill>
                  <a:schemeClr val="tx2"/>
                </a:solidFill>
              </a:rPr>
              <a:t>“I </a:t>
            </a:r>
            <a:r>
              <a:rPr lang="en-GB" altLang="en-US" sz="2000" dirty="0">
                <a:solidFill>
                  <a:schemeClr val="tx2"/>
                </a:solidFill>
              </a:rPr>
              <a:t>mean one thing that has cropped up a few times and it has been a difficulty on the railway, this is where that [orgname] don’t get to score high marks is that people like the idea of job sharing, and working 50 per cent, or getting to the age when they might want to stop working and instead of just stopping dead slow down, work 50 per cent of the time</a:t>
            </a:r>
            <a:r>
              <a:rPr lang="en-GB" altLang="en-US" sz="2000" dirty="0" smtClean="0">
                <a:solidFill>
                  <a:schemeClr val="tx2"/>
                </a:solidFill>
              </a:rPr>
              <a:t>.”</a:t>
            </a:r>
            <a:r>
              <a:rPr lang="en-GB" altLang="en-US" dirty="0" smtClean="0">
                <a:solidFill>
                  <a:schemeClr val="tx2"/>
                </a:solidFill>
              </a:rPr>
              <a:t> </a:t>
            </a:r>
            <a:r>
              <a:rPr lang="en-GB" altLang="en-US" sz="2000" dirty="0" smtClean="0"/>
              <a:t>(</a:t>
            </a:r>
            <a:r>
              <a:rPr lang="en-GB" altLang="en-US" sz="2000" dirty="0"/>
              <a:t>Male Train Driver, </a:t>
            </a:r>
            <a:r>
              <a:rPr lang="en-GB" altLang="en-US" sz="2000" i="1" dirty="0"/>
              <a:t>Transport</a:t>
            </a:r>
            <a:r>
              <a:rPr lang="en-GB" altLang="en-US" sz="2000" dirty="0"/>
              <a:t>)</a:t>
            </a:r>
          </a:p>
          <a:p>
            <a:pPr marL="0" lvl="0" indent="0">
              <a:buNone/>
            </a:pPr>
            <a:endParaRPr lang="en-GB" dirty="0"/>
          </a:p>
          <a:p>
            <a:endParaRPr lang="en-GB" dirty="0"/>
          </a:p>
        </p:txBody>
      </p:sp>
      <p:sp>
        <p:nvSpPr>
          <p:cNvPr id="4" name="Slide Number Placeholder 3"/>
          <p:cNvSpPr>
            <a:spLocks noGrp="1"/>
          </p:cNvSpPr>
          <p:nvPr>
            <p:ph type="sldNum" sz="quarter" idx="4"/>
          </p:nvPr>
        </p:nvSpPr>
        <p:spPr/>
        <p:txBody>
          <a:bodyPr/>
          <a:lstStyle/>
          <a:p>
            <a:pPr algn="l"/>
            <a:r>
              <a:rPr lang="en-US" dirty="0" smtClean="0">
                <a:solidFill>
                  <a:srgbClr val="000000"/>
                </a:solidFill>
              </a:rPr>
              <a:t>Page </a:t>
            </a:r>
            <a:fld id="{BB9ACB3B-81A4-6247-87B5-FC3E0A04C89B}" type="slidenum">
              <a:rPr lang="en-US" smtClean="0">
                <a:solidFill>
                  <a:srgbClr val="000000"/>
                </a:solidFill>
              </a:rPr>
              <a:pPr algn="l"/>
              <a:t>16</a:t>
            </a:fld>
            <a:endParaRPr lang="en-US" dirty="0">
              <a:solidFill>
                <a:srgbClr val="000000"/>
              </a:solidFill>
            </a:endParaRPr>
          </a:p>
        </p:txBody>
      </p:sp>
    </p:spTree>
    <p:extLst>
      <p:ext uri="{BB962C8B-B14F-4D97-AF65-F5344CB8AC3E}">
        <p14:creationId xmlns:p14="http://schemas.microsoft.com/office/powerpoint/2010/main" val="3692778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Phased or Gradual </a:t>
            </a:r>
            <a:r>
              <a:rPr lang="en-GB" dirty="0"/>
              <a:t>R</a:t>
            </a:r>
            <a:r>
              <a:rPr lang="en-GB" dirty="0" smtClean="0"/>
              <a:t>etirement</a:t>
            </a:r>
            <a:endParaRPr lang="en-GB" dirty="0"/>
          </a:p>
        </p:txBody>
      </p:sp>
      <p:sp>
        <p:nvSpPr>
          <p:cNvPr id="3" name="Content Placeholder 2"/>
          <p:cNvSpPr>
            <a:spLocks noGrp="1"/>
          </p:cNvSpPr>
          <p:nvPr>
            <p:ph idx="1"/>
          </p:nvPr>
        </p:nvSpPr>
        <p:spPr>
          <a:xfrm>
            <a:off x="539552" y="1484313"/>
            <a:ext cx="8064896" cy="4392959"/>
          </a:xfrm>
        </p:spPr>
        <p:txBody>
          <a:bodyPr/>
          <a:lstStyle/>
          <a:p>
            <a:r>
              <a:rPr lang="en-GB" dirty="0"/>
              <a:t>One organisation had a phased retirement scheme but it was not publicised and there was not widespread knowledge about it.</a:t>
            </a:r>
          </a:p>
          <a:p>
            <a:r>
              <a:rPr lang="en-GB" dirty="0"/>
              <a:t>Another organisation had got rid of its wind down scheme for people moving to retirement on the grounds that it might flout discrimination legislation.</a:t>
            </a:r>
          </a:p>
          <a:p>
            <a:r>
              <a:rPr lang="en-GB" dirty="0"/>
              <a:t>Our evidence suggests that the option of phased retirement is not widely known about or practised, and often depends upon informal exchanges with a sympathetic line manager.</a:t>
            </a:r>
          </a:p>
          <a:p>
            <a:pPr marL="0" indent="0">
              <a:buNone/>
            </a:pPr>
            <a:endParaRPr lang="en-GB" dirty="0"/>
          </a:p>
        </p:txBody>
      </p:sp>
      <p:sp>
        <p:nvSpPr>
          <p:cNvPr id="5" name="Slide Number Placeholder 4"/>
          <p:cNvSpPr>
            <a:spLocks noGrp="1"/>
          </p:cNvSpPr>
          <p:nvPr>
            <p:ph type="sldNum" sz="quarter" idx="4"/>
          </p:nvPr>
        </p:nvSpPr>
        <p:spPr/>
        <p:txBody>
          <a:bodyPr/>
          <a:lstStyle/>
          <a:p>
            <a:pPr algn="l"/>
            <a:r>
              <a:rPr lang="en-US" dirty="0" smtClean="0">
                <a:solidFill>
                  <a:srgbClr val="000000"/>
                </a:solidFill>
              </a:rPr>
              <a:t>Page </a:t>
            </a:r>
            <a:fld id="{BB9ACB3B-81A4-6247-87B5-FC3E0A04C89B}" type="slidenum">
              <a:rPr lang="en-US" smtClean="0">
                <a:solidFill>
                  <a:srgbClr val="000000"/>
                </a:solidFill>
              </a:rPr>
              <a:pPr algn="l"/>
              <a:t>17</a:t>
            </a:fld>
            <a:endParaRPr lang="en-US" dirty="0">
              <a:solidFill>
                <a:srgbClr val="000000"/>
              </a:solidFill>
            </a:endParaRPr>
          </a:p>
        </p:txBody>
      </p:sp>
    </p:spTree>
    <p:extLst>
      <p:ext uri="{BB962C8B-B14F-4D97-AF65-F5344CB8AC3E}">
        <p14:creationId xmlns:p14="http://schemas.microsoft.com/office/powerpoint/2010/main" val="5048370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Attractive </a:t>
            </a:r>
            <a:r>
              <a:rPr lang="en-GB" dirty="0"/>
              <a:t>B</a:t>
            </a:r>
            <a:r>
              <a:rPr lang="en-GB" dirty="0" smtClean="0"/>
              <a:t>ut </a:t>
            </a:r>
            <a:r>
              <a:rPr lang="en-GB" dirty="0"/>
              <a:t>N</a:t>
            </a:r>
            <a:r>
              <a:rPr lang="en-GB" dirty="0" smtClean="0"/>
              <a:t>ot Feasible?</a:t>
            </a:r>
            <a:endParaRPr lang="en-GB" dirty="0"/>
          </a:p>
        </p:txBody>
      </p:sp>
      <p:sp>
        <p:nvSpPr>
          <p:cNvPr id="3" name="Content Placeholder 2"/>
          <p:cNvSpPr>
            <a:spLocks noGrp="1"/>
          </p:cNvSpPr>
          <p:nvPr>
            <p:ph idx="1"/>
          </p:nvPr>
        </p:nvSpPr>
        <p:spPr>
          <a:xfrm>
            <a:off x="611560" y="1196753"/>
            <a:ext cx="7992888" cy="4680520"/>
          </a:xfrm>
        </p:spPr>
        <p:txBody>
          <a:bodyPr/>
          <a:lstStyle/>
          <a:p>
            <a:pPr lvl="0"/>
            <a:r>
              <a:rPr lang="en-GB" dirty="0" smtClean="0"/>
              <a:t>For </a:t>
            </a:r>
            <a:r>
              <a:rPr lang="en-GB" dirty="0"/>
              <a:t>lower income earners it was </a:t>
            </a:r>
            <a:r>
              <a:rPr lang="en-GB" dirty="0" smtClean="0"/>
              <a:t>often not </a:t>
            </a:r>
            <a:r>
              <a:rPr lang="en-GB" dirty="0"/>
              <a:t>financially viable </a:t>
            </a:r>
            <a:r>
              <a:rPr lang="en-GB" dirty="0" smtClean="0"/>
              <a:t>to consider gradual retirement anyway:</a:t>
            </a:r>
          </a:p>
          <a:p>
            <a:pPr marL="0" indent="0">
              <a:buNone/>
            </a:pPr>
            <a:r>
              <a:rPr lang="en-GB" sz="2000" dirty="0" smtClean="0">
                <a:solidFill>
                  <a:schemeClr val="tx2"/>
                </a:solidFill>
              </a:rPr>
              <a:t>“I </a:t>
            </a:r>
            <a:r>
              <a:rPr lang="en-GB" sz="2000" dirty="0">
                <a:solidFill>
                  <a:schemeClr val="tx2"/>
                </a:solidFill>
              </a:rPr>
              <a:t>couldn’t reduce my hours. I couldn’t live on 20 hours week, let’s say</a:t>
            </a:r>
            <a:r>
              <a:rPr lang="en-GB" sz="2000" dirty="0" smtClean="0">
                <a:solidFill>
                  <a:schemeClr val="tx2"/>
                </a:solidFill>
              </a:rPr>
              <a:t>.” </a:t>
            </a:r>
            <a:r>
              <a:rPr lang="en-GB" dirty="0" smtClean="0"/>
              <a:t>(</a:t>
            </a:r>
            <a:r>
              <a:rPr lang="en-GB" sz="2000" dirty="0" smtClean="0"/>
              <a:t>Female employee </a:t>
            </a:r>
            <a:r>
              <a:rPr lang="en-GB" sz="2000" i="1" dirty="0" smtClean="0"/>
              <a:t>Hospitality</a:t>
            </a:r>
            <a:r>
              <a:rPr lang="en-GB" dirty="0" smtClean="0"/>
              <a:t>)</a:t>
            </a:r>
          </a:p>
          <a:p>
            <a:pPr lvl="0"/>
            <a:r>
              <a:rPr lang="en-GB" dirty="0" smtClean="0"/>
              <a:t>Or even for the better off, a financial hit was not attractive:</a:t>
            </a:r>
          </a:p>
          <a:p>
            <a:pPr marL="0" indent="0">
              <a:buNone/>
            </a:pPr>
            <a:r>
              <a:rPr lang="en-GB" sz="2000" dirty="0">
                <a:solidFill>
                  <a:schemeClr val="tx2"/>
                </a:solidFill>
              </a:rPr>
              <a:t>If I was in a financial position I’d like to take this to a three day week then drop down to a two day but I don’t know if I could financially afford to do that to maintain the lifestyle that I want, I don’t know.  I can’t see ten months in the future let alone ten years. </a:t>
            </a:r>
            <a:r>
              <a:rPr lang="en-GB" sz="2000" dirty="0" smtClean="0"/>
              <a:t>(Male employee, </a:t>
            </a:r>
            <a:r>
              <a:rPr lang="en-GB" sz="2000" i="1" dirty="0" smtClean="0"/>
              <a:t>Mineral Extraction</a:t>
            </a:r>
            <a:r>
              <a:rPr lang="en-GB" sz="2000" dirty="0" smtClean="0"/>
              <a:t>)</a:t>
            </a:r>
            <a:endParaRPr lang="en-GB" dirty="0"/>
          </a:p>
          <a:p>
            <a:pPr marL="0" lvl="0" indent="0">
              <a:buNone/>
            </a:pPr>
            <a:endParaRPr lang="en-GB" dirty="0"/>
          </a:p>
          <a:p>
            <a:endParaRPr lang="en-GB" dirty="0"/>
          </a:p>
        </p:txBody>
      </p:sp>
      <p:sp>
        <p:nvSpPr>
          <p:cNvPr id="5" name="Slide Number Placeholder 4"/>
          <p:cNvSpPr>
            <a:spLocks noGrp="1"/>
          </p:cNvSpPr>
          <p:nvPr>
            <p:ph type="sldNum" sz="quarter" idx="4"/>
          </p:nvPr>
        </p:nvSpPr>
        <p:spPr/>
        <p:txBody>
          <a:bodyPr/>
          <a:lstStyle/>
          <a:p>
            <a:pPr algn="l"/>
            <a:r>
              <a:rPr lang="en-US" dirty="0" smtClean="0">
                <a:solidFill>
                  <a:srgbClr val="000000"/>
                </a:solidFill>
              </a:rPr>
              <a:t>Page </a:t>
            </a:r>
            <a:fld id="{BB9ACB3B-81A4-6247-87B5-FC3E0A04C89B}" type="slidenum">
              <a:rPr lang="en-US" smtClean="0">
                <a:solidFill>
                  <a:srgbClr val="000000"/>
                </a:solidFill>
              </a:rPr>
              <a:pPr algn="l"/>
              <a:t>18</a:t>
            </a:fld>
            <a:endParaRPr lang="en-US" dirty="0">
              <a:solidFill>
                <a:srgbClr val="000000"/>
              </a:solidFill>
            </a:endParaRPr>
          </a:p>
        </p:txBody>
      </p:sp>
    </p:spTree>
    <p:extLst>
      <p:ext uri="{BB962C8B-B14F-4D97-AF65-F5344CB8AC3E}">
        <p14:creationId xmlns:p14="http://schemas.microsoft.com/office/powerpoint/2010/main" val="25045218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Management of Flexibility</a:t>
            </a:r>
            <a:endParaRPr lang="en-GB" dirty="0"/>
          </a:p>
        </p:txBody>
      </p:sp>
      <p:sp>
        <p:nvSpPr>
          <p:cNvPr id="3" name="Content Placeholder 2"/>
          <p:cNvSpPr>
            <a:spLocks noGrp="1"/>
          </p:cNvSpPr>
          <p:nvPr>
            <p:ph idx="1"/>
          </p:nvPr>
        </p:nvSpPr>
        <p:spPr>
          <a:xfrm>
            <a:off x="755576" y="1196752"/>
            <a:ext cx="7561337" cy="4897437"/>
          </a:xfrm>
        </p:spPr>
        <p:txBody>
          <a:bodyPr/>
          <a:lstStyle/>
          <a:p>
            <a:pPr lvl="0"/>
            <a:r>
              <a:rPr lang="en-GB" sz="2000" dirty="0"/>
              <a:t>Flexible working options are limited for those outside administrative and office jobs, and even where HR wish to increase such opportunities, they may face resistance from line managers who </a:t>
            </a:r>
            <a:r>
              <a:rPr lang="en-GB" sz="2000" dirty="0" smtClean="0"/>
              <a:t>are not supported </a:t>
            </a:r>
            <a:r>
              <a:rPr lang="en-GB" sz="2000" dirty="0"/>
              <a:t>to make the arrangements work in practice</a:t>
            </a:r>
            <a:r>
              <a:rPr lang="en-GB" sz="2000" dirty="0" smtClean="0"/>
              <a:t>. Operational and commercial pressures may conflict with flexibility considerations:</a:t>
            </a:r>
            <a:endParaRPr lang="en-GB" sz="2000" dirty="0"/>
          </a:p>
          <a:p>
            <a:pPr marL="0" indent="0">
              <a:buNone/>
            </a:pPr>
            <a:r>
              <a:rPr lang="en-GB" sz="1800" dirty="0">
                <a:solidFill>
                  <a:schemeClr val="tx2"/>
                </a:solidFill>
              </a:rPr>
              <a:t>And it is very hard, and it’s becoming more and more evident, trying to manage firstly staff expectations and also the numbers, because where we might have been able to do it before-so we might have decided there’s an area that’s slightly easier to clean. So this area you might determine is slightly easier than having to go into student rooms and do up and downstairs, or kitchens and bathrooms. So whereas previously we might have been able to accommodate some staff still working but doing slightly less strenuous cleaning jobs, we haven’t got those options any more, and that’s what we’re finding harder and harder</a:t>
            </a:r>
            <a:r>
              <a:rPr lang="en-GB" sz="2000" dirty="0"/>
              <a:t>. </a:t>
            </a:r>
            <a:r>
              <a:rPr lang="en-GB" sz="2000" dirty="0" smtClean="0"/>
              <a:t>(HR </a:t>
            </a:r>
            <a:r>
              <a:rPr lang="en-GB" sz="2000" dirty="0"/>
              <a:t>manager, </a:t>
            </a:r>
            <a:r>
              <a:rPr lang="en-GB" sz="2000" i="1" dirty="0"/>
              <a:t>Hospitality</a:t>
            </a:r>
            <a:r>
              <a:rPr lang="en-GB" sz="2000" dirty="0"/>
              <a:t>)</a:t>
            </a:r>
          </a:p>
          <a:p>
            <a:pPr marL="0" indent="0">
              <a:buNone/>
            </a:pPr>
            <a:endParaRPr lang="en-GB" dirty="0"/>
          </a:p>
        </p:txBody>
      </p:sp>
      <p:sp>
        <p:nvSpPr>
          <p:cNvPr id="4" name="Slide Number Placeholder 3"/>
          <p:cNvSpPr>
            <a:spLocks noGrp="1"/>
          </p:cNvSpPr>
          <p:nvPr>
            <p:ph type="sldNum" sz="quarter" idx="4"/>
          </p:nvPr>
        </p:nvSpPr>
        <p:spPr/>
        <p:txBody>
          <a:bodyPr/>
          <a:lstStyle/>
          <a:p>
            <a:pPr algn="l"/>
            <a:r>
              <a:rPr lang="en-US" dirty="0" smtClean="0">
                <a:solidFill>
                  <a:srgbClr val="000000"/>
                </a:solidFill>
              </a:rPr>
              <a:t>Page </a:t>
            </a:r>
            <a:fld id="{BB9ACB3B-81A4-6247-87B5-FC3E0A04C89B}" type="slidenum">
              <a:rPr lang="en-US" smtClean="0">
                <a:solidFill>
                  <a:srgbClr val="000000"/>
                </a:solidFill>
              </a:rPr>
              <a:pPr algn="l"/>
              <a:t>19</a:t>
            </a:fld>
            <a:endParaRPr lang="en-US" dirty="0">
              <a:solidFill>
                <a:srgbClr val="000000"/>
              </a:solidFill>
            </a:endParaRPr>
          </a:p>
        </p:txBody>
      </p:sp>
    </p:spTree>
    <p:extLst>
      <p:ext uri="{BB962C8B-B14F-4D97-AF65-F5344CB8AC3E}">
        <p14:creationId xmlns:p14="http://schemas.microsoft.com/office/powerpoint/2010/main" val="2944983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flexibility?</a:t>
            </a:r>
            <a:endParaRPr lang="en-GB" dirty="0"/>
          </a:p>
        </p:txBody>
      </p:sp>
      <p:sp>
        <p:nvSpPr>
          <p:cNvPr id="3" name="Content Placeholder 2"/>
          <p:cNvSpPr>
            <a:spLocks noGrp="1"/>
          </p:cNvSpPr>
          <p:nvPr>
            <p:ph idx="1"/>
          </p:nvPr>
        </p:nvSpPr>
        <p:spPr>
          <a:xfrm>
            <a:off x="827584" y="1484313"/>
            <a:ext cx="7489329" cy="4897437"/>
          </a:xfrm>
        </p:spPr>
        <p:txBody>
          <a:bodyPr/>
          <a:lstStyle/>
          <a:p>
            <a:r>
              <a:rPr lang="en-GB" sz="2000" dirty="0"/>
              <a:t>Flexible work options are an area of HR management which has been hypothesised as important for the older work force (OECD, 2006: 98-101; Moen and Sweet, 2004; Loretto et al, 2007; Pitt-Catsouphes and Matz-Costa, 2008</a:t>
            </a:r>
            <a:r>
              <a:rPr lang="en-GB" sz="2000" dirty="0" smtClean="0"/>
              <a:t>). </a:t>
            </a:r>
          </a:p>
          <a:p>
            <a:r>
              <a:rPr lang="en-GB" sz="2000" dirty="0" smtClean="0"/>
              <a:t>As </a:t>
            </a:r>
            <a:r>
              <a:rPr lang="en-GB" sz="2000" dirty="0"/>
              <a:t>a means for coping with health or care constraints on continuing to work or as a mechanism for gradual or phased retirement. </a:t>
            </a:r>
            <a:endParaRPr lang="en-GB" sz="2000" dirty="0" smtClean="0"/>
          </a:p>
          <a:p>
            <a:r>
              <a:rPr lang="en-GB" sz="2000" dirty="0" smtClean="0"/>
              <a:t>Flexible </a:t>
            </a:r>
            <a:r>
              <a:rPr lang="en-GB" sz="2000" dirty="0"/>
              <a:t>work options may refer to changes to the way in which someone works with an existing employer (for example moving to part-time hours, home working, compressed hours, flexi-time, job sharing or term-time only hours) or to ‘bridge employment’ that is taking up another typically less demanding job or becoming self-employed before retiring completely (Alcover et al, 2014</a:t>
            </a:r>
            <a:r>
              <a:rPr lang="en-GB" sz="2000" dirty="0" smtClean="0"/>
              <a:t>: 7</a:t>
            </a:r>
            <a:r>
              <a:rPr lang="en-GB" sz="2000" dirty="0"/>
              <a:t>).</a:t>
            </a:r>
          </a:p>
        </p:txBody>
      </p:sp>
      <p:sp>
        <p:nvSpPr>
          <p:cNvPr id="4" name="Slide Number Placeholder 3"/>
          <p:cNvSpPr>
            <a:spLocks noGrp="1"/>
          </p:cNvSpPr>
          <p:nvPr>
            <p:ph type="sldNum" sz="quarter" idx="4"/>
          </p:nvPr>
        </p:nvSpPr>
        <p:spPr/>
        <p:txBody>
          <a:bodyPr/>
          <a:lstStyle/>
          <a:p>
            <a:pPr algn="l"/>
            <a:r>
              <a:rPr lang="en-US" dirty="0" smtClean="0">
                <a:solidFill>
                  <a:srgbClr val="000000"/>
                </a:solidFill>
              </a:rPr>
              <a:t>Page </a:t>
            </a:r>
            <a:fld id="{BB9ACB3B-81A4-6247-87B5-FC3E0A04C89B}" type="slidenum">
              <a:rPr lang="en-US" smtClean="0">
                <a:solidFill>
                  <a:srgbClr val="000000"/>
                </a:solidFill>
              </a:rPr>
              <a:pPr algn="l"/>
              <a:t>2</a:t>
            </a:fld>
            <a:endParaRPr lang="en-US" dirty="0">
              <a:solidFill>
                <a:srgbClr val="000000"/>
              </a:solidFill>
            </a:endParaRPr>
          </a:p>
        </p:txBody>
      </p:sp>
    </p:spTree>
    <p:extLst>
      <p:ext uri="{BB962C8B-B14F-4D97-AF65-F5344CB8AC3E}">
        <p14:creationId xmlns:p14="http://schemas.microsoft.com/office/powerpoint/2010/main" val="29111482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Gender Dimension to Flexibility</a:t>
            </a:r>
            <a:endParaRPr lang="en-GB" dirty="0"/>
          </a:p>
        </p:txBody>
      </p:sp>
      <p:sp>
        <p:nvSpPr>
          <p:cNvPr id="3" name="Content Placeholder 2"/>
          <p:cNvSpPr>
            <a:spLocks noGrp="1"/>
          </p:cNvSpPr>
          <p:nvPr>
            <p:ph idx="1"/>
          </p:nvPr>
        </p:nvSpPr>
        <p:spPr>
          <a:xfrm>
            <a:off x="611560" y="1484785"/>
            <a:ext cx="7705080" cy="3600400"/>
          </a:xfrm>
        </p:spPr>
        <p:txBody>
          <a:bodyPr/>
          <a:lstStyle/>
          <a:p>
            <a:pPr lvl="0"/>
            <a:r>
              <a:rPr lang="en-GB" b="1" dirty="0"/>
              <a:t>Gendered work patterns</a:t>
            </a:r>
            <a:r>
              <a:rPr lang="en-GB" dirty="0"/>
              <a:t> during working life feed through into individuals’ aspirations and opportunities for extending working lives. </a:t>
            </a:r>
            <a:endParaRPr lang="en-GB" dirty="0" smtClean="0"/>
          </a:p>
          <a:p>
            <a:pPr lvl="0"/>
            <a:r>
              <a:rPr lang="en-GB" dirty="0" smtClean="0"/>
              <a:t>Women </a:t>
            </a:r>
            <a:r>
              <a:rPr lang="en-GB" dirty="0"/>
              <a:t>are often working part time already and therefore the idea of phased retirement, though potentially available through a further reduction in hours, is less meaningful or financially feasible. </a:t>
            </a:r>
          </a:p>
          <a:p>
            <a:endParaRPr lang="en-GB" dirty="0"/>
          </a:p>
        </p:txBody>
      </p:sp>
      <p:sp>
        <p:nvSpPr>
          <p:cNvPr id="5" name="Slide Number Placeholder 4"/>
          <p:cNvSpPr>
            <a:spLocks noGrp="1"/>
          </p:cNvSpPr>
          <p:nvPr>
            <p:ph type="sldNum" sz="quarter" idx="4"/>
          </p:nvPr>
        </p:nvSpPr>
        <p:spPr/>
        <p:txBody>
          <a:bodyPr/>
          <a:lstStyle/>
          <a:p>
            <a:pPr algn="l"/>
            <a:r>
              <a:rPr lang="en-US" dirty="0" smtClean="0">
                <a:solidFill>
                  <a:srgbClr val="000000"/>
                </a:solidFill>
              </a:rPr>
              <a:t>Page </a:t>
            </a:r>
            <a:fld id="{BB9ACB3B-81A4-6247-87B5-FC3E0A04C89B}" type="slidenum">
              <a:rPr lang="en-US" smtClean="0">
                <a:solidFill>
                  <a:srgbClr val="000000"/>
                </a:solidFill>
              </a:rPr>
              <a:pPr algn="l"/>
              <a:t>20</a:t>
            </a:fld>
            <a:endParaRPr lang="en-US" dirty="0">
              <a:solidFill>
                <a:srgbClr val="000000"/>
              </a:solidFill>
            </a:endParaRPr>
          </a:p>
        </p:txBody>
      </p:sp>
    </p:spTree>
    <p:extLst>
      <p:ext uri="{BB962C8B-B14F-4D97-AF65-F5344CB8AC3E}">
        <p14:creationId xmlns:p14="http://schemas.microsoft.com/office/powerpoint/2010/main" val="22094475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Neglected Aspect: Informal Flexibility</a:t>
            </a:r>
            <a:endParaRPr lang="en-GB" dirty="0"/>
          </a:p>
        </p:txBody>
      </p:sp>
      <p:sp>
        <p:nvSpPr>
          <p:cNvPr id="3" name="Content Placeholder 2"/>
          <p:cNvSpPr>
            <a:spLocks noGrp="1"/>
          </p:cNvSpPr>
          <p:nvPr>
            <p:ph idx="1"/>
          </p:nvPr>
        </p:nvSpPr>
        <p:spPr/>
        <p:txBody>
          <a:bodyPr/>
          <a:lstStyle/>
          <a:p>
            <a:r>
              <a:rPr lang="en-GB" dirty="0" smtClean="0"/>
              <a:t>Agreements between line managers and employees, but they may be fragile:</a:t>
            </a:r>
          </a:p>
          <a:p>
            <a:pPr marL="0" indent="0">
              <a:buNone/>
            </a:pPr>
            <a:r>
              <a:rPr lang="en-GB" dirty="0" smtClean="0">
                <a:solidFill>
                  <a:schemeClr val="tx2"/>
                </a:solidFill>
              </a:rPr>
              <a:t>“I </a:t>
            </a:r>
            <a:r>
              <a:rPr lang="en-GB" dirty="0">
                <a:solidFill>
                  <a:schemeClr val="tx2"/>
                </a:solidFill>
              </a:rPr>
              <a:t>know my previous line manager would have just said, “Oh, just go on,” [laughs] sort of thing, you know, but with this line manager everything is completely by the book. Which, you know, at the end of day, that’s what you’re supposed to do and the rest of it. But it does throw up some anomalies really and like I say, next week, I’m using one of my day’s holiday </a:t>
            </a:r>
            <a:r>
              <a:rPr lang="en-GB" dirty="0" smtClean="0">
                <a:solidFill>
                  <a:schemeClr val="tx2"/>
                </a:solidFill>
              </a:rPr>
              <a:t>[for a medical appointment] (Male Employee </a:t>
            </a:r>
            <a:r>
              <a:rPr lang="en-GB" i="1" dirty="0" smtClean="0">
                <a:solidFill>
                  <a:schemeClr val="tx2"/>
                </a:solidFill>
              </a:rPr>
              <a:t>Local Gov</a:t>
            </a:r>
            <a:r>
              <a:rPr lang="en-GB" dirty="0" smtClean="0">
                <a:solidFill>
                  <a:schemeClr val="tx2"/>
                </a:solidFill>
              </a:rPr>
              <a:t>)</a:t>
            </a:r>
            <a:endParaRPr lang="en-GB" dirty="0"/>
          </a:p>
          <a:p>
            <a:pPr marL="0" indent="0">
              <a:buNone/>
            </a:pPr>
            <a:endParaRPr lang="en-GB" dirty="0"/>
          </a:p>
          <a:p>
            <a:pPr marL="0" indent="0">
              <a:buNone/>
            </a:pPr>
            <a:endParaRPr lang="en-GB" dirty="0"/>
          </a:p>
        </p:txBody>
      </p:sp>
      <p:sp>
        <p:nvSpPr>
          <p:cNvPr id="4" name="Slide Number Placeholder 3"/>
          <p:cNvSpPr>
            <a:spLocks noGrp="1"/>
          </p:cNvSpPr>
          <p:nvPr>
            <p:ph type="sldNum" sz="quarter" idx="4"/>
          </p:nvPr>
        </p:nvSpPr>
        <p:spPr/>
        <p:txBody>
          <a:bodyPr/>
          <a:lstStyle/>
          <a:p>
            <a:pPr algn="l"/>
            <a:r>
              <a:rPr lang="en-US" dirty="0" smtClean="0">
                <a:solidFill>
                  <a:srgbClr val="000000"/>
                </a:solidFill>
              </a:rPr>
              <a:t>Page </a:t>
            </a:r>
            <a:fld id="{BB9ACB3B-81A4-6247-87B5-FC3E0A04C89B}" type="slidenum">
              <a:rPr lang="en-US" smtClean="0">
                <a:solidFill>
                  <a:srgbClr val="000000"/>
                </a:solidFill>
              </a:rPr>
              <a:pPr algn="l"/>
              <a:t>21</a:t>
            </a:fld>
            <a:endParaRPr lang="en-US" dirty="0">
              <a:solidFill>
                <a:srgbClr val="000000"/>
              </a:solidFill>
            </a:endParaRPr>
          </a:p>
        </p:txBody>
      </p:sp>
    </p:spTree>
    <p:extLst>
      <p:ext uri="{BB962C8B-B14F-4D97-AF65-F5344CB8AC3E}">
        <p14:creationId xmlns:p14="http://schemas.microsoft.com/office/powerpoint/2010/main" val="15840794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altLang="en-US" dirty="0" smtClean="0"/>
              <a:t>A Neglected Aspect: Flexibility Organised by the Work Group</a:t>
            </a:r>
            <a:endParaRPr lang="en-GB" altLang="en-US" i="1" dirty="0" smtClean="0"/>
          </a:p>
        </p:txBody>
      </p:sp>
      <p:sp>
        <p:nvSpPr>
          <p:cNvPr id="3" name="Content Placeholder 2"/>
          <p:cNvSpPr>
            <a:spLocks noGrp="1"/>
          </p:cNvSpPr>
          <p:nvPr>
            <p:ph idx="1"/>
          </p:nvPr>
        </p:nvSpPr>
        <p:spPr>
          <a:xfrm>
            <a:off x="684213" y="1196975"/>
            <a:ext cx="7632700" cy="5184775"/>
          </a:xfrm>
        </p:spPr>
        <p:txBody>
          <a:bodyPr/>
          <a:lstStyle/>
          <a:p>
            <a:pPr>
              <a:defRPr/>
            </a:pPr>
            <a:r>
              <a:rPr lang="en-GB" dirty="0"/>
              <a:t>On the trains there were many examples of work teams dealing with the issues around shift patterns by individuals swapping </a:t>
            </a:r>
            <a:r>
              <a:rPr lang="en-GB" dirty="0" smtClean="0"/>
              <a:t>shifts:</a:t>
            </a:r>
          </a:p>
          <a:p>
            <a:pPr marL="0" indent="0">
              <a:buFontTx/>
              <a:buNone/>
              <a:defRPr/>
            </a:pPr>
            <a:r>
              <a:rPr lang="en-GB" sz="2000" dirty="0" smtClean="0">
                <a:solidFill>
                  <a:schemeClr val="tx2"/>
                </a:solidFill>
              </a:rPr>
              <a:t>I </a:t>
            </a:r>
            <a:r>
              <a:rPr lang="en-GB" sz="2000" dirty="0">
                <a:solidFill>
                  <a:schemeClr val="tx2"/>
                </a:solidFill>
              </a:rPr>
              <a:t>mean I'm the wrong one to talk to [about shifts] actually because I don’t do the full range of shifts.  I have an arrangement with a chap that I do his earlies, he works my late turns.  So I don’t do the full range of earlies and lates, I just do early turns</a:t>
            </a:r>
            <a:r>
              <a:rPr lang="en-GB" sz="2000" dirty="0" smtClean="0">
                <a:solidFill>
                  <a:schemeClr val="tx2"/>
                </a:solidFill>
              </a:rPr>
              <a:t>…. And </a:t>
            </a:r>
            <a:r>
              <a:rPr lang="en-GB" sz="2000" dirty="0">
                <a:solidFill>
                  <a:schemeClr val="tx2"/>
                </a:solidFill>
              </a:rPr>
              <a:t>the other chap it suits him for his childminding, etcetera, it's easier for him to do the late turn so that he's at home in the </a:t>
            </a:r>
            <a:r>
              <a:rPr lang="en-GB" sz="2000" dirty="0" smtClean="0">
                <a:solidFill>
                  <a:schemeClr val="tx2"/>
                </a:solidFill>
              </a:rPr>
              <a:t>morning. Yeah</a:t>
            </a:r>
            <a:r>
              <a:rPr lang="en-GB" sz="2000" dirty="0">
                <a:solidFill>
                  <a:schemeClr val="tx2"/>
                </a:solidFill>
              </a:rPr>
              <a:t>.  </a:t>
            </a:r>
            <a:endParaRPr lang="en-GB" sz="2000" dirty="0" smtClean="0">
              <a:solidFill>
                <a:schemeClr val="tx2"/>
              </a:solidFill>
            </a:endParaRPr>
          </a:p>
          <a:p>
            <a:pPr marL="0" indent="0">
              <a:buFontTx/>
              <a:buNone/>
              <a:defRPr/>
            </a:pPr>
            <a:r>
              <a:rPr lang="en-GB" sz="2000" dirty="0" smtClean="0">
                <a:solidFill>
                  <a:schemeClr val="tx2"/>
                </a:solidFill>
              </a:rPr>
              <a:t>Q: So </a:t>
            </a:r>
            <a:r>
              <a:rPr lang="en-GB" sz="2000" dirty="0">
                <a:solidFill>
                  <a:schemeClr val="tx2"/>
                </a:solidFill>
              </a:rPr>
              <a:t>in terms of who organises your shift patterns is that done by the train </a:t>
            </a:r>
            <a:r>
              <a:rPr lang="en-GB" sz="2000" dirty="0" smtClean="0">
                <a:solidFill>
                  <a:schemeClr val="tx2"/>
                </a:solidFill>
              </a:rPr>
              <a:t>manager or</a:t>
            </a:r>
            <a:r>
              <a:rPr lang="en-GB" sz="2000" dirty="0">
                <a:solidFill>
                  <a:schemeClr val="tx2"/>
                </a:solidFill>
              </a:rPr>
              <a:t>?</a:t>
            </a:r>
          </a:p>
          <a:p>
            <a:pPr marL="0" indent="0">
              <a:buFontTx/>
              <a:buNone/>
              <a:defRPr/>
            </a:pPr>
            <a:r>
              <a:rPr lang="en-GB" sz="2000" dirty="0" smtClean="0">
                <a:solidFill>
                  <a:schemeClr val="tx2"/>
                </a:solidFill>
              </a:rPr>
              <a:t>A: Yeah </a:t>
            </a:r>
            <a:r>
              <a:rPr lang="en-GB" sz="2000" dirty="0">
                <a:solidFill>
                  <a:schemeClr val="tx2"/>
                </a:solidFill>
              </a:rPr>
              <a:t>it's down to management, but we always do it ourselves here. </a:t>
            </a:r>
            <a:r>
              <a:rPr lang="en-GB" sz="2000" dirty="0"/>
              <a:t>(Male Conductor, </a:t>
            </a:r>
            <a:r>
              <a:rPr lang="en-GB" sz="2000" i="1" dirty="0"/>
              <a:t>Transport</a:t>
            </a:r>
            <a:r>
              <a:rPr lang="en-GB" sz="2000" dirty="0" smtClean="0"/>
              <a:t>).</a:t>
            </a:r>
          </a:p>
          <a:p>
            <a:pPr marL="0" indent="0">
              <a:buFontTx/>
              <a:buNone/>
              <a:defRPr/>
            </a:pPr>
            <a:r>
              <a:rPr lang="en-GB" dirty="0" smtClean="0"/>
              <a:t>There were examples in other organisations of flexibility arranged within the work group.</a:t>
            </a:r>
            <a:endParaRPr lang="en-GB" dirty="0"/>
          </a:p>
        </p:txBody>
      </p:sp>
      <p:sp>
        <p:nvSpPr>
          <p:cNvPr id="16388" name="Slide Number Placeholder 3"/>
          <p:cNvSpPr>
            <a:spLocks noGrp="1"/>
          </p:cNvSpPr>
          <p:nvPr>
            <p:ph type="sldNum" sz="quarter" idx="4294967295"/>
          </p:nvPr>
        </p:nvSpPr>
        <p:spPr>
          <a:xfrm>
            <a:off x="449263" y="6524625"/>
            <a:ext cx="790575" cy="2682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fontAlgn="ctr" hangingPunct="0">
              <a:spcBef>
                <a:spcPct val="35000"/>
              </a:spcBef>
              <a:buClr>
                <a:schemeClr val="tx2"/>
              </a:buClr>
              <a:buSzPct val="175000"/>
              <a:buChar char="•"/>
              <a:defRPr sz="2400">
                <a:solidFill>
                  <a:schemeClr val="tx1"/>
                </a:solidFill>
                <a:latin typeface="Arial" charset="0"/>
                <a:cs typeface="Arial" charset="0"/>
              </a:defRPr>
            </a:lvl1pPr>
            <a:lvl2pPr marL="742950" indent="-285750" algn="l" eaLnBrk="0" fontAlgn="ctr" hangingPunct="0">
              <a:spcBef>
                <a:spcPct val="0"/>
              </a:spcBef>
              <a:buClr>
                <a:schemeClr val="tx1"/>
              </a:buClr>
              <a:buFont typeface="Wingdings" pitchFamily="2" charset="2"/>
              <a:buChar char="§"/>
              <a:defRPr sz="2000">
                <a:solidFill>
                  <a:schemeClr val="tx1"/>
                </a:solidFill>
                <a:latin typeface="Arial" charset="0"/>
                <a:cs typeface="Arial" charset="0"/>
              </a:defRPr>
            </a:lvl2pPr>
            <a:lvl3pPr marL="1143000" indent="-228600" algn="l" eaLnBrk="0" fontAlgn="ctr" hangingPunct="0">
              <a:spcBef>
                <a:spcPct val="0"/>
              </a:spcBef>
              <a:buChar char="•"/>
              <a:defRPr>
                <a:solidFill>
                  <a:schemeClr val="tx1"/>
                </a:solidFill>
                <a:latin typeface="Arial" charset="0"/>
                <a:cs typeface="Arial" charset="0"/>
              </a:defRPr>
            </a:lvl3pPr>
            <a:lvl4pPr marL="1600200" indent="-228600" algn="l" eaLnBrk="0" fontAlgn="ctr" hangingPunct="0">
              <a:spcBef>
                <a:spcPct val="0"/>
              </a:spcBef>
              <a:buFont typeface="Arial" charset="0"/>
              <a:buChar char="–"/>
              <a:defRPr sz="1600">
                <a:solidFill>
                  <a:schemeClr val="tx1"/>
                </a:solidFill>
                <a:latin typeface="Arial" charset="0"/>
                <a:cs typeface="Arial" charset="0"/>
              </a:defRPr>
            </a:lvl4pPr>
            <a:lvl5pPr marL="2057400" indent="-228600" algn="l" eaLnBrk="0" fontAlgn="base" hangingPunct="0">
              <a:spcBef>
                <a:spcPct val="0"/>
              </a:spcBef>
              <a:buChar char="»"/>
              <a:defRPr sz="1400">
                <a:solidFill>
                  <a:schemeClr val="tx1"/>
                </a:solidFill>
                <a:latin typeface="Arial" charset="0"/>
                <a:cs typeface="Arial" charset="0"/>
              </a:defRPr>
            </a:lvl5pPr>
            <a:lvl6pPr marL="2514600" indent="-228600" eaLnBrk="0" fontAlgn="base" hangingPunct="0">
              <a:spcBef>
                <a:spcPct val="0"/>
              </a:spcBef>
              <a:spcAft>
                <a:spcPct val="0"/>
              </a:spcAft>
              <a:buChar char="»"/>
              <a:defRPr sz="1400">
                <a:solidFill>
                  <a:schemeClr val="tx1"/>
                </a:solidFill>
                <a:latin typeface="Arial" charset="0"/>
                <a:cs typeface="Arial" charset="0"/>
              </a:defRPr>
            </a:lvl6pPr>
            <a:lvl7pPr marL="2971800" indent="-228600" eaLnBrk="0" fontAlgn="base" hangingPunct="0">
              <a:spcBef>
                <a:spcPct val="0"/>
              </a:spcBef>
              <a:spcAft>
                <a:spcPct val="0"/>
              </a:spcAft>
              <a:buChar char="»"/>
              <a:defRPr sz="1400">
                <a:solidFill>
                  <a:schemeClr val="tx1"/>
                </a:solidFill>
                <a:latin typeface="Arial" charset="0"/>
                <a:cs typeface="Arial" charset="0"/>
              </a:defRPr>
            </a:lvl7pPr>
            <a:lvl8pPr marL="3429000" indent="-228600" eaLnBrk="0" fontAlgn="base" hangingPunct="0">
              <a:spcBef>
                <a:spcPct val="0"/>
              </a:spcBef>
              <a:spcAft>
                <a:spcPct val="0"/>
              </a:spcAft>
              <a:buChar char="»"/>
              <a:defRPr sz="1400">
                <a:solidFill>
                  <a:schemeClr val="tx1"/>
                </a:solidFill>
                <a:latin typeface="Arial" charset="0"/>
                <a:cs typeface="Arial" charset="0"/>
              </a:defRPr>
            </a:lvl8pPr>
            <a:lvl9pPr marL="3886200" indent="-228600" eaLnBrk="0" fontAlgn="base" hangingPunct="0">
              <a:spcBef>
                <a:spcPct val="0"/>
              </a:spcBef>
              <a:spcAft>
                <a:spcPct val="0"/>
              </a:spcAft>
              <a:buChar char="»"/>
              <a:defRPr sz="1400">
                <a:solidFill>
                  <a:schemeClr val="tx1"/>
                </a:solidFill>
                <a:latin typeface="Arial" charset="0"/>
                <a:cs typeface="Arial" charset="0"/>
              </a:defRPr>
            </a:lvl9pPr>
          </a:lstStyle>
          <a:p>
            <a:pPr eaLnBrk="1" fontAlgn="base" hangingPunct="1">
              <a:spcBef>
                <a:spcPct val="0"/>
              </a:spcBef>
              <a:buClrTx/>
              <a:buSzTx/>
              <a:buFontTx/>
              <a:buNone/>
            </a:pPr>
            <a:r>
              <a:rPr lang="en-GB" altLang="en-US" sz="1000" dirty="0" smtClean="0"/>
              <a:t>Page </a:t>
            </a:r>
            <a:fld id="{0C3A2FE5-AC61-4D95-9F2A-0B8DD313A6BC}" type="slidenum">
              <a:rPr lang="en-GB" altLang="en-US" sz="1000" smtClean="0"/>
              <a:pPr eaLnBrk="1" fontAlgn="base" hangingPunct="1">
                <a:spcBef>
                  <a:spcPct val="0"/>
                </a:spcBef>
                <a:buClrTx/>
                <a:buSzTx/>
                <a:buFontTx/>
                <a:buNone/>
              </a:pPr>
              <a:t>22</a:t>
            </a:fld>
            <a:endParaRPr lang="en-GB" altLang="en-US" sz="1000" dirty="0" smtClean="0"/>
          </a:p>
        </p:txBody>
      </p:sp>
    </p:spTree>
    <p:extLst>
      <p:ext uri="{BB962C8B-B14F-4D97-AF65-F5344CB8AC3E}">
        <p14:creationId xmlns:p14="http://schemas.microsoft.com/office/powerpoint/2010/main" val="24581033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 (1)</a:t>
            </a:r>
            <a:endParaRPr lang="en-GB" dirty="0"/>
          </a:p>
        </p:txBody>
      </p:sp>
      <p:sp>
        <p:nvSpPr>
          <p:cNvPr id="3" name="Content Placeholder 2"/>
          <p:cNvSpPr>
            <a:spLocks noGrp="1"/>
          </p:cNvSpPr>
          <p:nvPr>
            <p:ph idx="1"/>
          </p:nvPr>
        </p:nvSpPr>
        <p:spPr>
          <a:xfrm>
            <a:off x="611560" y="1412775"/>
            <a:ext cx="7920880" cy="4608513"/>
          </a:xfrm>
        </p:spPr>
        <p:txBody>
          <a:bodyPr/>
          <a:lstStyle/>
          <a:p>
            <a:r>
              <a:rPr lang="en-GB" sz="2000" dirty="0"/>
              <a:t>Despite major policy developments </a:t>
            </a:r>
            <a:r>
              <a:rPr lang="en-GB" sz="2000" dirty="0" smtClean="0"/>
              <a:t>there </a:t>
            </a:r>
            <a:r>
              <a:rPr lang="en-GB" sz="2000" dirty="0"/>
              <a:t>is as yet little evidence that employers have really begun to work through the implications of an ageing workforce. </a:t>
            </a:r>
            <a:endParaRPr lang="en-GB" sz="2000" dirty="0" smtClean="0"/>
          </a:p>
          <a:p>
            <a:r>
              <a:rPr lang="en-GB" sz="2000" dirty="0" smtClean="0"/>
              <a:t>Transitions </a:t>
            </a:r>
            <a:r>
              <a:rPr lang="en-GB" sz="2000" dirty="0"/>
              <a:t>to retirement do not seem to have changed markedly: men work full time and retire, women work part-time and </a:t>
            </a:r>
            <a:r>
              <a:rPr lang="en-GB" sz="2000" dirty="0" smtClean="0"/>
              <a:t>retire</a:t>
            </a:r>
            <a:r>
              <a:rPr lang="en-GB" sz="2000" dirty="0"/>
              <a:t>. </a:t>
            </a:r>
            <a:endParaRPr lang="en-GB" sz="2000" dirty="0" smtClean="0"/>
          </a:p>
          <a:p>
            <a:r>
              <a:rPr lang="en-GB" sz="2000" dirty="0"/>
              <a:t>It is too simplistic to assume that just because everyone can request consideration of flexible working</a:t>
            </a:r>
          </a:p>
          <a:p>
            <a:pPr marL="534987" lvl="1" indent="0">
              <a:buNone/>
            </a:pPr>
            <a:r>
              <a:rPr lang="en-GB" dirty="0"/>
              <a:t>a) they are necessarily aware of this and </a:t>
            </a:r>
          </a:p>
          <a:p>
            <a:pPr marL="534987" lvl="1" indent="0">
              <a:buNone/>
            </a:pPr>
            <a:r>
              <a:rPr lang="en-GB" dirty="0"/>
              <a:t>b) that it is feasible either for the employer or the employee.</a:t>
            </a:r>
          </a:p>
          <a:p>
            <a:r>
              <a:rPr lang="en-GB" altLang="en-US" sz="2000" dirty="0"/>
              <a:t>The data demonstrated that negotiating flexibility is a complex phenomenon involving not just interactions between employees and line managers but also between employees. Solidarity among employees and respect from line managers were features of successfully negotiated individual arrangements. </a:t>
            </a:r>
          </a:p>
          <a:p>
            <a:pPr marL="0" indent="0">
              <a:buNone/>
            </a:pPr>
            <a:endParaRPr lang="en-GB" sz="2000" dirty="0"/>
          </a:p>
        </p:txBody>
      </p:sp>
      <p:sp>
        <p:nvSpPr>
          <p:cNvPr id="5" name="Slide Number Placeholder 4"/>
          <p:cNvSpPr>
            <a:spLocks noGrp="1"/>
          </p:cNvSpPr>
          <p:nvPr>
            <p:ph type="sldNum" sz="quarter" idx="4"/>
          </p:nvPr>
        </p:nvSpPr>
        <p:spPr/>
        <p:txBody>
          <a:bodyPr/>
          <a:lstStyle/>
          <a:p>
            <a:pPr algn="l"/>
            <a:r>
              <a:rPr lang="en-US" dirty="0" smtClean="0">
                <a:solidFill>
                  <a:srgbClr val="000000"/>
                </a:solidFill>
              </a:rPr>
              <a:t>Page </a:t>
            </a:r>
            <a:fld id="{BB9ACB3B-81A4-6247-87B5-FC3E0A04C89B}" type="slidenum">
              <a:rPr lang="en-US" smtClean="0">
                <a:solidFill>
                  <a:srgbClr val="000000"/>
                </a:solidFill>
              </a:rPr>
              <a:pPr algn="l"/>
              <a:t>23</a:t>
            </a:fld>
            <a:endParaRPr lang="en-US" dirty="0">
              <a:solidFill>
                <a:srgbClr val="000000"/>
              </a:solidFill>
            </a:endParaRPr>
          </a:p>
        </p:txBody>
      </p:sp>
    </p:spTree>
    <p:extLst>
      <p:ext uri="{BB962C8B-B14F-4D97-AF65-F5344CB8AC3E}">
        <p14:creationId xmlns:p14="http://schemas.microsoft.com/office/powerpoint/2010/main" val="437378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 (2)</a:t>
            </a:r>
            <a:endParaRPr lang="en-GB" dirty="0"/>
          </a:p>
        </p:txBody>
      </p:sp>
      <p:sp>
        <p:nvSpPr>
          <p:cNvPr id="3" name="Content Placeholder 2"/>
          <p:cNvSpPr>
            <a:spLocks noGrp="1"/>
          </p:cNvSpPr>
          <p:nvPr>
            <p:ph idx="1"/>
          </p:nvPr>
        </p:nvSpPr>
        <p:spPr>
          <a:xfrm>
            <a:off x="755576" y="1484313"/>
            <a:ext cx="7561337" cy="4897437"/>
          </a:xfrm>
        </p:spPr>
        <p:txBody>
          <a:bodyPr/>
          <a:lstStyle/>
          <a:p>
            <a:r>
              <a:rPr lang="en-GB" altLang="en-US" sz="2000" dirty="0"/>
              <a:t>It is also clear in that in our examples there are tensions and accommodations between HR policy and what is happening on the ground. This supports other research which suggests that line managers are key in the successful implementation of policy or interventions for </a:t>
            </a:r>
            <a:r>
              <a:rPr lang="en-GB" altLang="en-US" sz="2000" dirty="0" smtClean="0"/>
              <a:t>older workers and </a:t>
            </a:r>
            <a:r>
              <a:rPr lang="en-GB" sz="2000" dirty="0" smtClean="0"/>
              <a:t>have </a:t>
            </a:r>
            <a:r>
              <a:rPr lang="en-GB" sz="2000" dirty="0"/>
              <a:t>differing levels of support from above for </a:t>
            </a:r>
            <a:r>
              <a:rPr lang="en-GB" sz="2000" dirty="0" smtClean="0"/>
              <a:t>creative management. </a:t>
            </a:r>
            <a:endParaRPr lang="en-GB" sz="2000" dirty="0"/>
          </a:p>
          <a:p>
            <a:r>
              <a:rPr lang="en-GB" altLang="en-US" sz="2000" dirty="0" smtClean="0"/>
              <a:t>There is still quite a lot of old fashioned thinking about who wants and gets “flexibility”: women in office jobs.</a:t>
            </a:r>
            <a:endParaRPr lang="en-GB" altLang="en-US" sz="2000" dirty="0"/>
          </a:p>
          <a:p>
            <a:r>
              <a:rPr lang="en-GB" sz="2000" dirty="0" smtClean="0"/>
              <a:t>A </a:t>
            </a:r>
            <a:r>
              <a:rPr lang="en-GB" sz="2000" dirty="0"/>
              <a:t>defensive response to age discrimination legislation is getting in the way of managing older workers effectively: conversations about retirement, career management, retirement courses and flexible work options</a:t>
            </a:r>
            <a:r>
              <a:rPr lang="en-GB" sz="2000" dirty="0" smtClean="0"/>
              <a:t>.</a:t>
            </a:r>
          </a:p>
          <a:p>
            <a:pPr marL="0" indent="0">
              <a:buNone/>
            </a:pPr>
            <a:endParaRPr lang="en-GB" dirty="0"/>
          </a:p>
        </p:txBody>
      </p:sp>
      <p:sp>
        <p:nvSpPr>
          <p:cNvPr id="4" name="Slide Number Placeholder 3"/>
          <p:cNvSpPr>
            <a:spLocks noGrp="1"/>
          </p:cNvSpPr>
          <p:nvPr>
            <p:ph type="sldNum" sz="quarter" idx="4"/>
          </p:nvPr>
        </p:nvSpPr>
        <p:spPr/>
        <p:txBody>
          <a:bodyPr/>
          <a:lstStyle/>
          <a:p>
            <a:pPr algn="l"/>
            <a:r>
              <a:rPr lang="en-US" dirty="0" smtClean="0">
                <a:solidFill>
                  <a:srgbClr val="000000"/>
                </a:solidFill>
              </a:rPr>
              <a:t>Page </a:t>
            </a:r>
            <a:fld id="{BB9ACB3B-81A4-6247-87B5-FC3E0A04C89B}" type="slidenum">
              <a:rPr lang="en-US" smtClean="0">
                <a:solidFill>
                  <a:srgbClr val="000000"/>
                </a:solidFill>
              </a:rPr>
              <a:pPr algn="l"/>
              <a:t>24</a:t>
            </a:fld>
            <a:endParaRPr lang="en-US" dirty="0">
              <a:solidFill>
                <a:srgbClr val="000000"/>
              </a:solidFill>
            </a:endParaRPr>
          </a:p>
        </p:txBody>
      </p:sp>
    </p:spTree>
    <p:extLst>
      <p:ext uri="{BB962C8B-B14F-4D97-AF65-F5344CB8AC3E}">
        <p14:creationId xmlns:p14="http://schemas.microsoft.com/office/powerpoint/2010/main" val="1778995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a:t>
            </a:r>
            <a:endParaRPr lang="en-GB" dirty="0"/>
          </a:p>
        </p:txBody>
      </p:sp>
      <p:sp>
        <p:nvSpPr>
          <p:cNvPr id="3" name="Content Placeholder 2"/>
          <p:cNvSpPr>
            <a:spLocks noGrp="1"/>
          </p:cNvSpPr>
          <p:nvPr>
            <p:ph idx="1"/>
          </p:nvPr>
        </p:nvSpPr>
        <p:spPr>
          <a:xfrm>
            <a:off x="683568" y="1484313"/>
            <a:ext cx="7633345" cy="3888903"/>
          </a:xfrm>
        </p:spPr>
        <p:txBody>
          <a:bodyPr/>
          <a:lstStyle/>
          <a:p>
            <a:pPr marL="0" indent="0">
              <a:buNone/>
            </a:pPr>
            <a:endParaRPr lang="en-GB" altLang="en-US" sz="3600" dirty="0">
              <a:solidFill>
                <a:srgbClr val="D0103A"/>
              </a:solidFill>
            </a:endParaRPr>
          </a:p>
          <a:p>
            <a:pPr marL="0" indent="0">
              <a:buNone/>
            </a:pPr>
            <a:r>
              <a:rPr lang="en-GB" altLang="en-US" dirty="0" smtClean="0"/>
              <a:t>Thanks to all the people involved with the project:</a:t>
            </a:r>
            <a:endParaRPr lang="en-GB" altLang="en-US" dirty="0"/>
          </a:p>
          <a:p>
            <a:pPr marL="0" indent="0">
              <a:buNone/>
            </a:pPr>
            <a:r>
              <a:rPr lang="en-GB" altLang="en-US" dirty="0" smtClean="0">
                <a:solidFill>
                  <a:schemeClr val="accent2"/>
                </a:solidFill>
              </a:rPr>
              <a:t>Ben Baumberg-Geiger, Amanda Burns, Charlotte Clark, Joanne Crawford, Amanda Fahy, Mariska van der Horst, David Lain, Wendy Loretto, Chris </a:t>
            </a:r>
            <a:r>
              <a:rPr lang="en-GB" altLang="en-US" dirty="0">
                <a:solidFill>
                  <a:schemeClr val="accent2"/>
                </a:solidFill>
              </a:rPr>
              <a:t>Phillipson, </a:t>
            </a:r>
            <a:r>
              <a:rPr lang="en-GB" altLang="en-US" dirty="0" smtClean="0">
                <a:solidFill>
                  <a:schemeClr val="accent2"/>
                </a:solidFill>
              </a:rPr>
              <a:t>Mark Robinson, Sue Shepherd, David Wainwright, Andrew Weyman</a:t>
            </a:r>
            <a:endParaRPr lang="en-GB" altLang="en-US" dirty="0">
              <a:solidFill>
                <a:schemeClr val="accent2"/>
              </a:solidFill>
            </a:endParaRPr>
          </a:p>
        </p:txBody>
      </p:sp>
      <p:sp>
        <p:nvSpPr>
          <p:cNvPr id="5" name="Slide Number Placeholder 4"/>
          <p:cNvSpPr>
            <a:spLocks noGrp="1"/>
          </p:cNvSpPr>
          <p:nvPr>
            <p:ph type="sldNum" sz="quarter" idx="4"/>
          </p:nvPr>
        </p:nvSpPr>
        <p:spPr/>
        <p:txBody>
          <a:bodyPr/>
          <a:lstStyle/>
          <a:p>
            <a:pPr algn="l"/>
            <a:r>
              <a:rPr lang="en-US" dirty="0" smtClean="0">
                <a:solidFill>
                  <a:srgbClr val="000000"/>
                </a:solidFill>
              </a:rPr>
              <a:t>Page </a:t>
            </a:r>
            <a:fld id="{BB9ACB3B-81A4-6247-87B5-FC3E0A04C89B}" type="slidenum">
              <a:rPr lang="en-US" smtClean="0">
                <a:solidFill>
                  <a:srgbClr val="000000"/>
                </a:solidFill>
              </a:rPr>
              <a:pPr algn="l"/>
              <a:t>25</a:t>
            </a:fld>
            <a:endParaRPr lang="en-US" dirty="0">
              <a:solidFill>
                <a:srgbClr val="000000"/>
              </a:solidFill>
            </a:endParaRPr>
          </a:p>
        </p:txBody>
      </p:sp>
    </p:spTree>
    <p:extLst>
      <p:ext uri="{BB962C8B-B14F-4D97-AF65-F5344CB8AC3E}">
        <p14:creationId xmlns:p14="http://schemas.microsoft.com/office/powerpoint/2010/main" val="7478694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a:xfrm>
            <a:off x="611560" y="1124745"/>
            <a:ext cx="8064896" cy="5257006"/>
          </a:xfrm>
        </p:spPr>
        <p:txBody>
          <a:bodyPr/>
          <a:lstStyle/>
          <a:p>
            <a:pPr marL="0" indent="0">
              <a:buNone/>
            </a:pPr>
            <a:r>
              <a:rPr lang="en-GB" sz="1400" dirty="0" smtClean="0"/>
              <a:t>Alcover, C-M., Topa, G., Parry, E., Fraccaroli, F. and Depolo, M. (Eds) (2014) </a:t>
            </a:r>
            <a:r>
              <a:rPr lang="en-GB" sz="1400" i="1" dirty="0" smtClean="0"/>
              <a:t>Bridge Employment: A research handbook</a:t>
            </a:r>
            <a:r>
              <a:rPr lang="en-GB" sz="1400" dirty="0" smtClean="0"/>
              <a:t>, London: Routledge.</a:t>
            </a:r>
          </a:p>
          <a:p>
            <a:pPr marL="0" indent="0">
              <a:buNone/>
            </a:pPr>
            <a:r>
              <a:rPr lang="en-GB" sz="1400" dirty="0"/>
              <a:t>Brooke, E. </a:t>
            </a:r>
            <a:r>
              <a:rPr lang="en-GB" sz="1400" dirty="0" smtClean="0"/>
              <a:t>Taylor, P., Mcloughlin, C </a:t>
            </a:r>
            <a:r>
              <a:rPr lang="en-GB" sz="1400" dirty="0"/>
              <a:t>and </a:t>
            </a:r>
            <a:r>
              <a:rPr lang="en-GB" sz="1400" dirty="0" smtClean="0"/>
              <a:t>Di Biase, T. (2013) ‘Managing </a:t>
            </a:r>
            <a:r>
              <a:rPr lang="en-GB" sz="1400" dirty="0"/>
              <a:t>the working body: active ageing </a:t>
            </a:r>
            <a:r>
              <a:rPr lang="en-GB" sz="1400" dirty="0" smtClean="0"/>
              <a:t>and limits </a:t>
            </a:r>
            <a:r>
              <a:rPr lang="en-GB" sz="1400" dirty="0"/>
              <a:t>to the ‘flexible’ firm’ </a:t>
            </a:r>
            <a:r>
              <a:rPr lang="en-GB" sz="1400" i="1" dirty="0"/>
              <a:t>Ageing and </a:t>
            </a:r>
            <a:r>
              <a:rPr lang="en-GB" sz="1400" i="1" dirty="0" smtClean="0"/>
              <a:t>Society, </a:t>
            </a:r>
            <a:r>
              <a:rPr lang="en-GB" sz="1400" dirty="0" smtClean="0"/>
              <a:t>33(8) : 1295-1314.</a:t>
            </a:r>
            <a:endParaRPr lang="en-GB" sz="1400" i="1" dirty="0" smtClean="0"/>
          </a:p>
          <a:p>
            <a:pPr marL="0" indent="0">
              <a:buNone/>
            </a:pPr>
            <a:r>
              <a:rPr lang="en-GB" sz="1400" dirty="0" smtClean="0"/>
              <a:t>Department for Work and Pensions (</a:t>
            </a:r>
            <a:r>
              <a:rPr lang="en-GB" sz="1400" dirty="0"/>
              <a:t>DWP) (2016) </a:t>
            </a:r>
            <a:r>
              <a:rPr lang="en-GB" sz="1400" i="1" dirty="0"/>
              <a:t>Attitudes to Working in Later Life: British Social Attitudes </a:t>
            </a:r>
            <a:r>
              <a:rPr lang="en-GB" sz="1400" i="1" dirty="0" smtClean="0"/>
              <a:t>2015,</a:t>
            </a:r>
            <a:r>
              <a:rPr lang="en-GB" sz="1400" dirty="0"/>
              <a:t> DWP ad hoc research report no. </a:t>
            </a:r>
            <a:r>
              <a:rPr lang="en-GB" sz="1400" dirty="0" smtClean="0"/>
              <a:t>44, London: DWP.</a:t>
            </a:r>
          </a:p>
          <a:p>
            <a:pPr marL="0" indent="0">
              <a:buNone/>
            </a:pPr>
            <a:r>
              <a:rPr lang="en-GB" sz="1400" dirty="0" smtClean="0"/>
              <a:t>DWP (</a:t>
            </a:r>
            <a:r>
              <a:rPr lang="en-GB" sz="1400" dirty="0"/>
              <a:t>2017) </a:t>
            </a:r>
            <a:r>
              <a:rPr lang="en-GB" sz="1400" i="1" dirty="0"/>
              <a:t>Fuller Working </a:t>
            </a:r>
            <a:r>
              <a:rPr lang="en-GB" sz="1400" i="1" dirty="0" smtClean="0"/>
              <a:t>Lives A </a:t>
            </a:r>
            <a:r>
              <a:rPr lang="en-GB" sz="1400" i="1" dirty="0"/>
              <a:t>Partnership </a:t>
            </a:r>
            <a:r>
              <a:rPr lang="en-GB" sz="1400" i="1" dirty="0" smtClean="0"/>
              <a:t>Approach</a:t>
            </a:r>
            <a:r>
              <a:rPr lang="en-GB" sz="1400" dirty="0" smtClean="0"/>
              <a:t>, London: DWP.</a:t>
            </a:r>
            <a:endParaRPr lang="en-GB" sz="1400" i="1" dirty="0" smtClean="0"/>
          </a:p>
          <a:p>
            <a:pPr marL="0" indent="0">
              <a:buNone/>
            </a:pPr>
            <a:r>
              <a:rPr lang="en-GB" sz="1400" dirty="0" smtClean="0"/>
              <a:t>Earl</a:t>
            </a:r>
            <a:r>
              <a:rPr lang="en-GB" sz="1400" dirty="0"/>
              <a:t>, C. and Taylor, P. (2015) ‘Is Workplace Flexibility Good Policy? Evaluating the Efficacy of Age Management Strategies for Older Women Workers’ </a:t>
            </a:r>
            <a:r>
              <a:rPr lang="en-GB" sz="1400" i="1" dirty="0"/>
              <a:t>Work, Aging and Retirement</a:t>
            </a:r>
            <a:r>
              <a:rPr lang="en-GB" sz="1400" dirty="0"/>
              <a:t> Advance access January 6</a:t>
            </a:r>
            <a:r>
              <a:rPr lang="en-GB" sz="1400" baseline="30000" dirty="0"/>
              <a:t>th</a:t>
            </a:r>
            <a:r>
              <a:rPr lang="en-GB" sz="1400" dirty="0"/>
              <a:t>.</a:t>
            </a:r>
          </a:p>
          <a:p>
            <a:pPr marL="0" indent="0">
              <a:buNone/>
            </a:pPr>
            <a:r>
              <a:rPr lang="en-GB" sz="1400" dirty="0"/>
              <a:t>Loretto W., Vickerstaff, S. and White, P. (2007) Flexible work and older workers. In: Loretto W, Vickerstaff S and White P (eds) The Future for Older Workers: New Perspectives. Bristol: The Policy Press, 139–60</a:t>
            </a:r>
            <a:r>
              <a:rPr lang="en-GB" sz="1400" dirty="0" smtClean="0"/>
              <a:t>.</a:t>
            </a:r>
            <a:endParaRPr lang="en-GB" sz="1400" dirty="0"/>
          </a:p>
          <a:p>
            <a:pPr marL="0" indent="0">
              <a:buNone/>
            </a:pPr>
            <a:r>
              <a:rPr lang="en-GB" sz="1400" dirty="0"/>
              <a:t>Loretto, W. and Vickerstaff, S. (2015) “Gender, age and flexible working in </a:t>
            </a:r>
            <a:r>
              <a:rPr lang="en-GB" sz="1400" dirty="0" smtClean="0"/>
              <a:t>later </a:t>
            </a:r>
            <a:r>
              <a:rPr lang="en-GB" sz="1400" dirty="0"/>
              <a:t>life”, Work Employment and Society 29 (2) (2015): 233-249</a:t>
            </a:r>
            <a:r>
              <a:rPr lang="en-GB" sz="1400" dirty="0" smtClean="0"/>
              <a:t>.</a:t>
            </a:r>
          </a:p>
          <a:p>
            <a:pPr marL="0" indent="0">
              <a:buNone/>
            </a:pPr>
            <a:r>
              <a:rPr lang="en-GB" sz="1400" dirty="0"/>
              <a:t>Moen P and Sweet S (2004) From ‘work-family’ to ‘flexible careers’. Community, Work </a:t>
            </a:r>
            <a:r>
              <a:rPr lang="en-GB" sz="1400" dirty="0" smtClean="0"/>
              <a:t>and Family </a:t>
            </a:r>
            <a:r>
              <a:rPr lang="en-GB" sz="1400" dirty="0"/>
              <a:t>7(2): 209–66.</a:t>
            </a:r>
          </a:p>
          <a:p>
            <a:pPr marL="0" indent="0">
              <a:buNone/>
            </a:pPr>
            <a:r>
              <a:rPr lang="en-GB" sz="1400" dirty="0"/>
              <a:t>OECD (2006) Live Longer, Work Longer. Paris: OECD Publishing</a:t>
            </a:r>
            <a:r>
              <a:rPr lang="en-GB" sz="1400" dirty="0" smtClean="0"/>
              <a:t>.</a:t>
            </a:r>
          </a:p>
          <a:p>
            <a:pPr marL="0" indent="0">
              <a:buNone/>
            </a:pPr>
            <a:r>
              <a:rPr lang="en-GB" sz="1400" dirty="0"/>
              <a:t>Pitt-Catsouphes M and Matz-Costa C (2008) The multi-generational workforce: workplace flexibility and engagement. Community, Work and Family 11(2): 215–29.</a:t>
            </a:r>
          </a:p>
        </p:txBody>
      </p:sp>
      <p:sp>
        <p:nvSpPr>
          <p:cNvPr id="4" name="Slide Number Placeholder 3"/>
          <p:cNvSpPr>
            <a:spLocks noGrp="1"/>
          </p:cNvSpPr>
          <p:nvPr>
            <p:ph type="sldNum" sz="quarter" idx="4"/>
          </p:nvPr>
        </p:nvSpPr>
        <p:spPr/>
        <p:txBody>
          <a:bodyPr/>
          <a:lstStyle/>
          <a:p>
            <a:pPr algn="l"/>
            <a:r>
              <a:rPr lang="en-US" dirty="0" smtClean="0">
                <a:solidFill>
                  <a:srgbClr val="000000"/>
                </a:solidFill>
              </a:rPr>
              <a:t>Page </a:t>
            </a:r>
            <a:fld id="{BB9ACB3B-81A4-6247-87B5-FC3E0A04C89B}" type="slidenum">
              <a:rPr lang="en-US" smtClean="0">
                <a:solidFill>
                  <a:srgbClr val="000000"/>
                </a:solidFill>
              </a:rPr>
              <a:pPr algn="l"/>
              <a:t>26</a:t>
            </a:fld>
            <a:endParaRPr lang="en-US" dirty="0">
              <a:solidFill>
                <a:srgbClr val="000000"/>
              </a:solidFill>
            </a:endParaRPr>
          </a:p>
        </p:txBody>
      </p:sp>
    </p:spTree>
    <p:extLst>
      <p:ext uri="{BB962C8B-B14F-4D97-AF65-F5344CB8AC3E}">
        <p14:creationId xmlns:p14="http://schemas.microsoft.com/office/powerpoint/2010/main" val="514499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Policy on flexibility</a:t>
            </a:r>
            <a:endParaRPr lang="en-GB" dirty="0"/>
          </a:p>
        </p:txBody>
      </p:sp>
      <p:sp>
        <p:nvSpPr>
          <p:cNvPr id="3" name="Content Placeholder 2"/>
          <p:cNvSpPr>
            <a:spLocks noGrp="1"/>
          </p:cNvSpPr>
          <p:nvPr>
            <p:ph idx="1"/>
          </p:nvPr>
        </p:nvSpPr>
        <p:spPr/>
        <p:txBody>
          <a:bodyPr/>
          <a:lstStyle/>
          <a:p>
            <a:r>
              <a:rPr lang="en-GB" dirty="0"/>
              <a:t>Policy in the UK has applauded the value of flexible work for some time and in 2014 extended the right to request consideration of flexible working arrangements to all employees with at least 26 weeks service</a:t>
            </a:r>
            <a:r>
              <a:rPr lang="en-GB" dirty="0" smtClean="0"/>
              <a:t>.</a:t>
            </a:r>
          </a:p>
          <a:p>
            <a:r>
              <a:rPr lang="en-GB" dirty="0" smtClean="0"/>
              <a:t>“We </a:t>
            </a:r>
            <a:r>
              <a:rPr lang="en-GB" dirty="0"/>
              <a:t>know that for many people, the possibility of flexible or part-time working, or being able to transition to a less demanding role, could tip the balance to them staying in employment longer</a:t>
            </a:r>
            <a:r>
              <a:rPr lang="en-GB" dirty="0" smtClean="0"/>
              <a:t>.” </a:t>
            </a:r>
            <a:r>
              <a:rPr lang="en-GB" sz="2000" dirty="0" smtClean="0"/>
              <a:t>(Damian Hinds, Minister of State for Employment, DWP, 2017:3) </a:t>
            </a:r>
            <a:endParaRPr lang="en-GB" sz="2000" dirty="0"/>
          </a:p>
          <a:p>
            <a:endParaRPr lang="en-GB" dirty="0"/>
          </a:p>
        </p:txBody>
      </p:sp>
      <p:sp>
        <p:nvSpPr>
          <p:cNvPr id="4" name="Slide Number Placeholder 3"/>
          <p:cNvSpPr>
            <a:spLocks noGrp="1"/>
          </p:cNvSpPr>
          <p:nvPr>
            <p:ph type="sldNum" sz="quarter" idx="4"/>
          </p:nvPr>
        </p:nvSpPr>
        <p:spPr/>
        <p:txBody>
          <a:bodyPr/>
          <a:lstStyle/>
          <a:p>
            <a:pPr algn="l"/>
            <a:r>
              <a:rPr lang="en-US" dirty="0" smtClean="0">
                <a:solidFill>
                  <a:srgbClr val="000000"/>
                </a:solidFill>
              </a:rPr>
              <a:t>Page </a:t>
            </a:r>
            <a:fld id="{BB9ACB3B-81A4-6247-87B5-FC3E0A04C89B}" type="slidenum">
              <a:rPr lang="en-US" smtClean="0">
                <a:solidFill>
                  <a:srgbClr val="000000"/>
                </a:solidFill>
              </a:rPr>
              <a:pPr algn="l"/>
              <a:t>3</a:t>
            </a:fld>
            <a:endParaRPr lang="en-US" dirty="0">
              <a:solidFill>
                <a:srgbClr val="000000"/>
              </a:solidFill>
            </a:endParaRPr>
          </a:p>
        </p:txBody>
      </p:sp>
    </p:spTree>
    <p:extLst>
      <p:ext uri="{BB962C8B-B14F-4D97-AF65-F5344CB8AC3E}">
        <p14:creationId xmlns:p14="http://schemas.microsoft.com/office/powerpoint/2010/main" val="28492515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Flexibility as part of the new ‘choice’ agenda</a:t>
            </a:r>
            <a:endParaRPr lang="en-GB" dirty="0"/>
          </a:p>
        </p:txBody>
      </p:sp>
      <p:sp>
        <p:nvSpPr>
          <p:cNvPr id="3" name="Content Placeholder 2"/>
          <p:cNvSpPr>
            <a:spLocks noGrp="1"/>
          </p:cNvSpPr>
          <p:nvPr>
            <p:ph idx="1"/>
          </p:nvPr>
        </p:nvSpPr>
        <p:spPr/>
        <p:txBody>
          <a:bodyPr/>
          <a:lstStyle/>
          <a:p>
            <a:pPr marL="0" indent="0">
              <a:buNone/>
            </a:pPr>
            <a:endParaRPr lang="en-GB" b="1" dirty="0" smtClean="0"/>
          </a:p>
          <a:p>
            <a:pPr marL="0" indent="0">
              <a:buNone/>
            </a:pPr>
            <a:r>
              <a:rPr lang="en-GB" b="1" dirty="0" smtClean="0"/>
              <a:t>“Supporting </a:t>
            </a:r>
            <a:r>
              <a:rPr lang="en-GB" b="1" dirty="0"/>
              <a:t>individuals to make the right choice </a:t>
            </a:r>
            <a:endParaRPr lang="en-GB" dirty="0"/>
          </a:p>
          <a:p>
            <a:pPr marL="0" indent="0">
              <a:buNone/>
            </a:pPr>
            <a:r>
              <a:rPr lang="en-GB" dirty="0"/>
              <a:t>Our key message for individuals is that working is good for finances as well as health and wellbeing in later life. We also make recommendations around options for flexible working, retraining for a new career; self-employment, volunteering and phased </a:t>
            </a:r>
            <a:r>
              <a:rPr lang="en-GB" dirty="0" smtClean="0"/>
              <a:t>retirement.” (DWP, 2017) </a:t>
            </a:r>
            <a:endParaRPr lang="en-GB" dirty="0"/>
          </a:p>
        </p:txBody>
      </p:sp>
      <p:sp>
        <p:nvSpPr>
          <p:cNvPr id="4" name="Slide Number Placeholder 3"/>
          <p:cNvSpPr>
            <a:spLocks noGrp="1"/>
          </p:cNvSpPr>
          <p:nvPr>
            <p:ph type="sldNum" sz="quarter" idx="4"/>
          </p:nvPr>
        </p:nvSpPr>
        <p:spPr/>
        <p:txBody>
          <a:bodyPr/>
          <a:lstStyle/>
          <a:p>
            <a:pPr algn="l"/>
            <a:r>
              <a:rPr lang="en-US" dirty="0" smtClean="0">
                <a:solidFill>
                  <a:srgbClr val="000000"/>
                </a:solidFill>
              </a:rPr>
              <a:t>Page </a:t>
            </a:r>
            <a:fld id="{BB9ACB3B-81A4-6247-87B5-FC3E0A04C89B}" type="slidenum">
              <a:rPr lang="en-US" smtClean="0">
                <a:solidFill>
                  <a:srgbClr val="000000"/>
                </a:solidFill>
              </a:rPr>
              <a:pPr algn="l"/>
              <a:t>4</a:t>
            </a:fld>
            <a:endParaRPr lang="en-US" dirty="0">
              <a:solidFill>
                <a:srgbClr val="000000"/>
              </a:solidFill>
            </a:endParaRPr>
          </a:p>
        </p:txBody>
      </p:sp>
    </p:spTree>
    <p:extLst>
      <p:ext uri="{BB962C8B-B14F-4D97-AF65-F5344CB8AC3E}">
        <p14:creationId xmlns:p14="http://schemas.microsoft.com/office/powerpoint/2010/main" val="2044208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Evidence from surveys</a:t>
            </a:r>
            <a:endParaRPr lang="en-GB" dirty="0"/>
          </a:p>
        </p:txBody>
      </p:sp>
      <p:sp>
        <p:nvSpPr>
          <p:cNvPr id="3" name="Content Placeholder 2"/>
          <p:cNvSpPr>
            <a:spLocks noGrp="1"/>
          </p:cNvSpPr>
          <p:nvPr>
            <p:ph idx="1"/>
          </p:nvPr>
        </p:nvSpPr>
        <p:spPr/>
        <p:txBody>
          <a:bodyPr/>
          <a:lstStyle/>
          <a:p>
            <a:pPr marL="0" indent="0">
              <a:buNone/>
            </a:pPr>
            <a:r>
              <a:rPr lang="en-GB" dirty="0" smtClean="0"/>
              <a:t>Recent research confirms earlier findings that theoretically ‘flexible options’ are attractive:</a:t>
            </a:r>
            <a:endParaRPr lang="en-GB" dirty="0"/>
          </a:p>
          <a:p>
            <a:pPr marL="0" indent="0">
              <a:buNone/>
            </a:pPr>
            <a:r>
              <a:rPr lang="en-GB" dirty="0" smtClean="0"/>
              <a:t>“Currently </a:t>
            </a:r>
            <a:r>
              <a:rPr lang="en-GB" dirty="0"/>
              <a:t>employed adults said that their employer could offer the following tools to keep them working: </a:t>
            </a:r>
          </a:p>
          <a:p>
            <a:r>
              <a:rPr lang="en-GB" dirty="0" smtClean="0"/>
              <a:t>Flexible </a:t>
            </a:r>
            <a:r>
              <a:rPr lang="en-GB" dirty="0"/>
              <a:t>hours (47 per cent). </a:t>
            </a:r>
          </a:p>
          <a:p>
            <a:r>
              <a:rPr lang="en-GB" dirty="0" smtClean="0"/>
              <a:t>Part-time </a:t>
            </a:r>
            <a:r>
              <a:rPr lang="en-GB" dirty="0"/>
              <a:t>working (46 per cent). </a:t>
            </a:r>
          </a:p>
          <a:p>
            <a:r>
              <a:rPr lang="en-GB" dirty="0" smtClean="0"/>
              <a:t>Taking </a:t>
            </a:r>
            <a:r>
              <a:rPr lang="en-GB" dirty="0"/>
              <a:t>on a less demanding role (30 per cent</a:t>
            </a:r>
            <a:r>
              <a:rPr lang="en-GB" dirty="0" smtClean="0"/>
              <a:t>).”</a:t>
            </a:r>
          </a:p>
          <a:p>
            <a:pPr marL="0" indent="0">
              <a:buNone/>
            </a:pPr>
            <a:endParaRPr lang="en-GB" sz="2000" dirty="0" smtClean="0"/>
          </a:p>
          <a:p>
            <a:pPr marL="0" indent="0">
              <a:buNone/>
            </a:pPr>
            <a:r>
              <a:rPr lang="en-GB" sz="2000" dirty="0" smtClean="0"/>
              <a:t>(</a:t>
            </a:r>
            <a:r>
              <a:rPr lang="en-GB" sz="2000" dirty="0"/>
              <a:t>DWP, 2016 </a:t>
            </a:r>
            <a:r>
              <a:rPr lang="en-GB" sz="2000" i="1" dirty="0"/>
              <a:t>Attitudes to Working in Later Life: British Social Attitudes 2015</a:t>
            </a:r>
            <a:r>
              <a:rPr lang="en-GB" sz="2000" dirty="0"/>
              <a:t>) </a:t>
            </a:r>
          </a:p>
        </p:txBody>
      </p:sp>
      <p:sp>
        <p:nvSpPr>
          <p:cNvPr id="4" name="Slide Number Placeholder 3"/>
          <p:cNvSpPr>
            <a:spLocks noGrp="1"/>
          </p:cNvSpPr>
          <p:nvPr>
            <p:ph type="sldNum" sz="quarter" idx="4"/>
          </p:nvPr>
        </p:nvSpPr>
        <p:spPr/>
        <p:txBody>
          <a:bodyPr/>
          <a:lstStyle/>
          <a:p>
            <a:pPr algn="l"/>
            <a:r>
              <a:rPr lang="en-US" dirty="0" smtClean="0">
                <a:solidFill>
                  <a:srgbClr val="000000"/>
                </a:solidFill>
              </a:rPr>
              <a:t>Page </a:t>
            </a:r>
            <a:fld id="{BB9ACB3B-81A4-6247-87B5-FC3E0A04C89B}" type="slidenum">
              <a:rPr lang="en-US" smtClean="0">
                <a:solidFill>
                  <a:srgbClr val="000000"/>
                </a:solidFill>
              </a:rPr>
              <a:pPr algn="l"/>
              <a:t>5</a:t>
            </a:fld>
            <a:endParaRPr lang="en-US" dirty="0">
              <a:solidFill>
                <a:srgbClr val="000000"/>
              </a:solidFill>
            </a:endParaRPr>
          </a:p>
        </p:txBody>
      </p:sp>
    </p:spTree>
    <p:extLst>
      <p:ext uri="{BB962C8B-B14F-4D97-AF65-F5344CB8AC3E}">
        <p14:creationId xmlns:p14="http://schemas.microsoft.com/office/powerpoint/2010/main" val="3404936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‘Flexibility’ needs to be unpacked</a:t>
            </a:r>
            <a:endParaRPr lang="en-GB" dirty="0"/>
          </a:p>
        </p:txBody>
      </p:sp>
      <p:sp>
        <p:nvSpPr>
          <p:cNvPr id="3" name="Content Placeholder 2"/>
          <p:cNvSpPr>
            <a:spLocks noGrp="1"/>
          </p:cNvSpPr>
          <p:nvPr>
            <p:ph idx="1"/>
          </p:nvPr>
        </p:nvSpPr>
        <p:spPr/>
        <p:txBody>
          <a:bodyPr/>
          <a:lstStyle/>
          <a:p>
            <a:r>
              <a:rPr lang="en-GB" dirty="0" smtClean="0"/>
              <a:t>In our cases many different forms of ‘flexibility’:</a:t>
            </a:r>
          </a:p>
          <a:p>
            <a:endParaRPr lang="en-GB" dirty="0" smtClean="0"/>
          </a:p>
          <a:p>
            <a:pPr lvl="1"/>
            <a:r>
              <a:rPr lang="en-GB" dirty="0" smtClean="0"/>
              <a:t>Part-time work</a:t>
            </a:r>
          </a:p>
          <a:p>
            <a:pPr lvl="1"/>
            <a:r>
              <a:rPr lang="en-GB" dirty="0" smtClean="0"/>
              <a:t>Flexi time: core hours and ability start and finish early or late</a:t>
            </a:r>
          </a:p>
          <a:p>
            <a:pPr lvl="1"/>
            <a:r>
              <a:rPr lang="en-GB" dirty="0" smtClean="0"/>
              <a:t>Job shares</a:t>
            </a:r>
          </a:p>
          <a:p>
            <a:pPr lvl="1"/>
            <a:r>
              <a:rPr lang="en-GB" dirty="0" smtClean="0"/>
              <a:t>Homeworking</a:t>
            </a:r>
          </a:p>
          <a:p>
            <a:pPr lvl="1"/>
            <a:r>
              <a:rPr lang="en-GB" dirty="0" smtClean="0"/>
              <a:t>Gradual or tapered retirement</a:t>
            </a:r>
          </a:p>
          <a:p>
            <a:pPr lvl="1"/>
            <a:r>
              <a:rPr lang="en-GB" dirty="0" smtClean="0"/>
              <a:t>Drawing pension but continuing to work reduced hours</a:t>
            </a:r>
          </a:p>
          <a:p>
            <a:pPr lvl="1"/>
            <a:r>
              <a:rPr lang="en-GB" dirty="0" smtClean="0"/>
              <a:t>Contractual change: leaving the job coming back as a contractor</a:t>
            </a:r>
          </a:p>
          <a:p>
            <a:r>
              <a:rPr lang="en-GB" dirty="0" smtClean="0"/>
              <a:t>May not be helpful to lump all of these together as ‘flexibility’</a:t>
            </a:r>
          </a:p>
        </p:txBody>
      </p:sp>
      <p:sp>
        <p:nvSpPr>
          <p:cNvPr id="4" name="Slide Number Placeholder 3"/>
          <p:cNvSpPr>
            <a:spLocks noGrp="1"/>
          </p:cNvSpPr>
          <p:nvPr>
            <p:ph type="sldNum" sz="quarter" idx="4"/>
          </p:nvPr>
        </p:nvSpPr>
        <p:spPr/>
        <p:txBody>
          <a:bodyPr/>
          <a:lstStyle/>
          <a:p>
            <a:pPr algn="l"/>
            <a:r>
              <a:rPr lang="en-US" dirty="0" smtClean="0">
                <a:solidFill>
                  <a:srgbClr val="000000"/>
                </a:solidFill>
              </a:rPr>
              <a:t>Page </a:t>
            </a:r>
            <a:fld id="{BB9ACB3B-81A4-6247-87B5-FC3E0A04C89B}" type="slidenum">
              <a:rPr lang="en-US" smtClean="0">
                <a:solidFill>
                  <a:srgbClr val="000000"/>
                </a:solidFill>
              </a:rPr>
              <a:pPr algn="l"/>
              <a:t>6</a:t>
            </a:fld>
            <a:endParaRPr lang="en-US" dirty="0">
              <a:solidFill>
                <a:srgbClr val="000000"/>
              </a:solidFill>
            </a:endParaRPr>
          </a:p>
        </p:txBody>
      </p:sp>
    </p:spTree>
    <p:extLst>
      <p:ext uri="{BB962C8B-B14F-4D97-AF65-F5344CB8AC3E}">
        <p14:creationId xmlns:p14="http://schemas.microsoft.com/office/powerpoint/2010/main" val="143148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note of caution</a:t>
            </a:r>
            <a:endParaRPr lang="en-GB" dirty="0"/>
          </a:p>
        </p:txBody>
      </p:sp>
      <p:sp>
        <p:nvSpPr>
          <p:cNvPr id="3" name="Content Placeholder 2"/>
          <p:cNvSpPr>
            <a:spLocks noGrp="1"/>
          </p:cNvSpPr>
          <p:nvPr>
            <p:ph idx="1"/>
          </p:nvPr>
        </p:nvSpPr>
        <p:spPr/>
        <p:txBody>
          <a:bodyPr/>
          <a:lstStyle/>
          <a:p>
            <a:endParaRPr lang="en-GB" sz="2000" dirty="0" smtClean="0"/>
          </a:p>
          <a:p>
            <a:r>
              <a:rPr lang="en-GB" sz="2000" dirty="0" smtClean="0"/>
              <a:t>Employer versus employee aspirations.</a:t>
            </a:r>
          </a:p>
          <a:p>
            <a:r>
              <a:rPr lang="en-GB" sz="2000" dirty="0" smtClean="0"/>
              <a:t>‘</a:t>
            </a:r>
            <a:r>
              <a:rPr lang="en-GB" sz="2000" dirty="0"/>
              <a:t>flexibility’ is not always positive for the older workforce (Brooke et al, 2013; Loretto and Vickerstaff, 2015), as it may be driven by business need (for example 24/7 working arrangements in retail or zero hour contracts in hospitality) or part of a cost reduction business model such as that experienced in the gig economy (Uber</a:t>
            </a:r>
            <a:r>
              <a:rPr lang="en-GB" sz="2000" dirty="0" smtClean="0"/>
              <a:t>).</a:t>
            </a:r>
          </a:p>
          <a:p>
            <a:r>
              <a:rPr lang="en-GB" sz="2000" dirty="0" smtClean="0"/>
              <a:t>Many older workers, especially women may already work flexibly especially in part-time work.</a:t>
            </a:r>
          </a:p>
          <a:p>
            <a:r>
              <a:rPr lang="en-GB" sz="2000" dirty="0" smtClean="0"/>
              <a:t>‘Flexible work’ may be a ghetto for older workers, poor pay poor, working conditions and little prospects.</a:t>
            </a:r>
          </a:p>
          <a:p>
            <a:endParaRPr lang="en-GB" sz="2000" dirty="0"/>
          </a:p>
          <a:p>
            <a:endParaRPr lang="en-GB" dirty="0"/>
          </a:p>
        </p:txBody>
      </p:sp>
      <p:sp>
        <p:nvSpPr>
          <p:cNvPr id="4" name="Slide Number Placeholder 3"/>
          <p:cNvSpPr>
            <a:spLocks noGrp="1"/>
          </p:cNvSpPr>
          <p:nvPr>
            <p:ph type="sldNum" sz="quarter" idx="4"/>
          </p:nvPr>
        </p:nvSpPr>
        <p:spPr/>
        <p:txBody>
          <a:bodyPr/>
          <a:lstStyle/>
          <a:p>
            <a:pPr algn="l"/>
            <a:r>
              <a:rPr lang="en-US" dirty="0" smtClean="0">
                <a:solidFill>
                  <a:srgbClr val="000000"/>
                </a:solidFill>
              </a:rPr>
              <a:t>Page </a:t>
            </a:r>
            <a:fld id="{BB9ACB3B-81A4-6247-87B5-FC3E0A04C89B}" type="slidenum">
              <a:rPr lang="en-US" smtClean="0">
                <a:solidFill>
                  <a:srgbClr val="000000"/>
                </a:solidFill>
              </a:rPr>
              <a:pPr algn="l"/>
              <a:t>7</a:t>
            </a:fld>
            <a:endParaRPr lang="en-US" dirty="0">
              <a:solidFill>
                <a:srgbClr val="000000"/>
              </a:solidFill>
            </a:endParaRPr>
          </a:p>
        </p:txBody>
      </p:sp>
    </p:spTree>
    <p:extLst>
      <p:ext uri="{BB962C8B-B14F-4D97-AF65-F5344CB8AC3E}">
        <p14:creationId xmlns:p14="http://schemas.microsoft.com/office/powerpoint/2010/main" val="3240799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Focus of Today’s Presentation</a:t>
            </a:r>
            <a:endParaRPr lang="en-GB" dirty="0"/>
          </a:p>
        </p:txBody>
      </p:sp>
      <p:sp>
        <p:nvSpPr>
          <p:cNvPr id="3" name="Content Placeholder 2"/>
          <p:cNvSpPr>
            <a:spLocks noGrp="1"/>
          </p:cNvSpPr>
          <p:nvPr>
            <p:ph idx="1"/>
          </p:nvPr>
        </p:nvSpPr>
        <p:spPr>
          <a:xfrm>
            <a:off x="683568" y="1412777"/>
            <a:ext cx="7633345" cy="4968974"/>
          </a:xfrm>
        </p:spPr>
        <p:txBody>
          <a:bodyPr/>
          <a:lstStyle/>
          <a:p>
            <a:pPr marL="0" indent="0">
              <a:buNone/>
            </a:pPr>
            <a:endParaRPr lang="en-GB" dirty="0"/>
          </a:p>
          <a:p>
            <a:r>
              <a:rPr lang="en-GB" dirty="0" smtClean="0"/>
              <a:t>It </a:t>
            </a:r>
            <a:r>
              <a:rPr lang="en-GB" dirty="0"/>
              <a:t>is widely assumed that access to various forms of </a:t>
            </a:r>
            <a:r>
              <a:rPr lang="en-GB" b="1" dirty="0"/>
              <a:t>flexible work </a:t>
            </a:r>
            <a:r>
              <a:rPr lang="en-GB" dirty="0"/>
              <a:t>is beneficial for older workers and can provide a key means for them to continue working or retire </a:t>
            </a:r>
            <a:r>
              <a:rPr lang="en-GB" dirty="0" smtClean="0"/>
              <a:t>gradually, but do older workers have access to such flexible work endings and the ability to take them up? </a:t>
            </a:r>
          </a:p>
          <a:p>
            <a:r>
              <a:rPr lang="en-GB" dirty="0" smtClean="0"/>
              <a:t>Test through our case studies and explore differences between formal and informal flexibility.</a:t>
            </a:r>
            <a:endParaRPr lang="en-GB" dirty="0"/>
          </a:p>
        </p:txBody>
      </p:sp>
      <p:sp>
        <p:nvSpPr>
          <p:cNvPr id="5" name="Slide Number Placeholder 4"/>
          <p:cNvSpPr>
            <a:spLocks noGrp="1"/>
          </p:cNvSpPr>
          <p:nvPr>
            <p:ph type="sldNum" sz="quarter" idx="4"/>
          </p:nvPr>
        </p:nvSpPr>
        <p:spPr/>
        <p:txBody>
          <a:bodyPr/>
          <a:lstStyle/>
          <a:p>
            <a:pPr algn="l"/>
            <a:r>
              <a:rPr lang="en-US" dirty="0" smtClean="0">
                <a:solidFill>
                  <a:srgbClr val="000000"/>
                </a:solidFill>
              </a:rPr>
              <a:t>Page </a:t>
            </a:r>
            <a:fld id="{BB9ACB3B-81A4-6247-87B5-FC3E0A04C89B}" type="slidenum">
              <a:rPr lang="en-US" smtClean="0">
                <a:solidFill>
                  <a:srgbClr val="000000"/>
                </a:solidFill>
              </a:rPr>
              <a:pPr algn="l"/>
              <a:t>8</a:t>
            </a:fld>
            <a:endParaRPr lang="en-US" dirty="0">
              <a:solidFill>
                <a:srgbClr val="000000"/>
              </a:solidFill>
            </a:endParaRPr>
          </a:p>
        </p:txBody>
      </p:sp>
    </p:spTree>
    <p:extLst>
      <p:ext uri="{BB962C8B-B14F-4D97-AF65-F5344CB8AC3E}">
        <p14:creationId xmlns:p14="http://schemas.microsoft.com/office/powerpoint/2010/main" val="1726517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altLang="en-US" dirty="0" smtClean="0"/>
              <a:t>Flexible Work, Phased or Gradual </a:t>
            </a:r>
            <a:r>
              <a:rPr lang="en-GB" altLang="en-US" dirty="0"/>
              <a:t>R</a:t>
            </a:r>
            <a:r>
              <a:rPr lang="en-GB" altLang="en-US" dirty="0" smtClean="0"/>
              <a:t>etirement</a:t>
            </a:r>
          </a:p>
        </p:txBody>
      </p:sp>
      <p:sp>
        <p:nvSpPr>
          <p:cNvPr id="3" name="Content Placeholder 2"/>
          <p:cNvSpPr>
            <a:spLocks noGrp="1"/>
          </p:cNvSpPr>
          <p:nvPr>
            <p:ph idx="1"/>
          </p:nvPr>
        </p:nvSpPr>
        <p:spPr>
          <a:xfrm>
            <a:off x="449262" y="1340769"/>
            <a:ext cx="7939161" cy="3960440"/>
          </a:xfrm>
        </p:spPr>
        <p:txBody>
          <a:bodyPr/>
          <a:lstStyle/>
          <a:p>
            <a:pPr lvl="0">
              <a:defRPr/>
            </a:pPr>
            <a:r>
              <a:rPr lang="en-GB" sz="2000" dirty="0" smtClean="0"/>
              <a:t>Analysis </a:t>
            </a:r>
            <a:r>
              <a:rPr lang="en-GB" sz="2000" dirty="0"/>
              <a:t>of the ELSA/HRS data and evidence from our case studies </a:t>
            </a:r>
            <a:r>
              <a:rPr lang="en-GB" sz="2000" dirty="0" smtClean="0"/>
              <a:t>suggests </a:t>
            </a:r>
            <a:r>
              <a:rPr lang="en-GB" sz="2000" dirty="0"/>
              <a:t>that access to flexible working opportunities may be exaggerated. </a:t>
            </a:r>
            <a:endParaRPr lang="en-GB" sz="2000" dirty="0" smtClean="0"/>
          </a:p>
          <a:p>
            <a:r>
              <a:rPr lang="en-GB" sz="2000" dirty="0"/>
              <a:t>Little evidence of ‘flexible’ transitions to employment – men work full-time and retire, women part-time and retire. </a:t>
            </a:r>
          </a:p>
          <a:p>
            <a:r>
              <a:rPr lang="en-GB" sz="2000" dirty="0"/>
              <a:t>In USA/England ‘bridge jobs’ (‘un-retirement’ or moves into part-work/self-employment) arguably over-stated </a:t>
            </a:r>
            <a:r>
              <a:rPr lang="en-GB" sz="2000" dirty="0" smtClean="0"/>
              <a:t>previously and do not necessarily extend working lives.</a:t>
            </a:r>
            <a:endParaRPr lang="en-GB" sz="2000" dirty="0"/>
          </a:p>
          <a:p>
            <a:r>
              <a:rPr lang="en-GB" sz="2000" dirty="0"/>
              <a:t>Little evidence that caring/volunteering act either as complement </a:t>
            </a:r>
            <a:r>
              <a:rPr lang="en-GB" sz="2000" dirty="0" smtClean="0"/>
              <a:t>to, or </a:t>
            </a:r>
            <a:r>
              <a:rPr lang="en-GB" sz="2000" dirty="0"/>
              <a:t>substitute </a:t>
            </a:r>
            <a:r>
              <a:rPr lang="en-GB" sz="2000" dirty="0" smtClean="0"/>
              <a:t>for, </a:t>
            </a:r>
            <a:r>
              <a:rPr lang="en-GB" sz="2000" dirty="0"/>
              <a:t>paid work. Possible exception – part-time work </a:t>
            </a:r>
            <a:r>
              <a:rPr lang="en-GB" sz="2000" dirty="0" smtClean="0"/>
              <a:t>may </a:t>
            </a:r>
            <a:r>
              <a:rPr lang="en-GB" sz="2000" dirty="0"/>
              <a:t>increase volunteering.</a:t>
            </a:r>
          </a:p>
        </p:txBody>
      </p:sp>
      <p:sp>
        <p:nvSpPr>
          <p:cNvPr id="22532" name="Slide Number Placeholder 3"/>
          <p:cNvSpPr>
            <a:spLocks noGrp="1"/>
          </p:cNvSpPr>
          <p:nvPr>
            <p:ph type="sldNum" sz="quarter" idx="4294967295"/>
          </p:nvPr>
        </p:nvSpPr>
        <p:spPr>
          <a:xfrm>
            <a:off x="449263" y="6524625"/>
            <a:ext cx="790575" cy="2682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fontAlgn="ctr" hangingPunct="0">
              <a:spcBef>
                <a:spcPct val="35000"/>
              </a:spcBef>
              <a:buClr>
                <a:schemeClr val="tx2"/>
              </a:buClr>
              <a:buSzPct val="175000"/>
              <a:buChar char="•"/>
              <a:defRPr sz="2400">
                <a:solidFill>
                  <a:schemeClr val="tx1"/>
                </a:solidFill>
                <a:latin typeface="Arial" charset="0"/>
                <a:cs typeface="Arial" charset="0"/>
              </a:defRPr>
            </a:lvl1pPr>
            <a:lvl2pPr marL="742950" indent="-285750" algn="l" eaLnBrk="0" fontAlgn="ctr" hangingPunct="0">
              <a:spcBef>
                <a:spcPct val="0"/>
              </a:spcBef>
              <a:buClr>
                <a:schemeClr val="tx1"/>
              </a:buClr>
              <a:buFont typeface="Wingdings" pitchFamily="2" charset="2"/>
              <a:buChar char="§"/>
              <a:defRPr sz="2000">
                <a:solidFill>
                  <a:schemeClr val="tx1"/>
                </a:solidFill>
                <a:latin typeface="Arial" charset="0"/>
                <a:cs typeface="Arial" charset="0"/>
              </a:defRPr>
            </a:lvl2pPr>
            <a:lvl3pPr marL="1143000" indent="-228600" algn="l" eaLnBrk="0" fontAlgn="ctr" hangingPunct="0">
              <a:spcBef>
                <a:spcPct val="0"/>
              </a:spcBef>
              <a:buChar char="•"/>
              <a:defRPr>
                <a:solidFill>
                  <a:schemeClr val="tx1"/>
                </a:solidFill>
                <a:latin typeface="Arial" charset="0"/>
                <a:cs typeface="Arial" charset="0"/>
              </a:defRPr>
            </a:lvl3pPr>
            <a:lvl4pPr marL="1600200" indent="-228600" algn="l" eaLnBrk="0" fontAlgn="ctr" hangingPunct="0">
              <a:spcBef>
                <a:spcPct val="0"/>
              </a:spcBef>
              <a:buFont typeface="Arial" charset="0"/>
              <a:buChar char="–"/>
              <a:defRPr sz="1600">
                <a:solidFill>
                  <a:schemeClr val="tx1"/>
                </a:solidFill>
                <a:latin typeface="Arial" charset="0"/>
                <a:cs typeface="Arial" charset="0"/>
              </a:defRPr>
            </a:lvl4pPr>
            <a:lvl5pPr marL="2057400" indent="-228600" algn="l" eaLnBrk="0" fontAlgn="base" hangingPunct="0">
              <a:spcBef>
                <a:spcPct val="0"/>
              </a:spcBef>
              <a:buChar char="»"/>
              <a:defRPr sz="1400">
                <a:solidFill>
                  <a:schemeClr val="tx1"/>
                </a:solidFill>
                <a:latin typeface="Arial" charset="0"/>
                <a:cs typeface="Arial" charset="0"/>
              </a:defRPr>
            </a:lvl5pPr>
            <a:lvl6pPr marL="2514600" indent="-228600" eaLnBrk="0" fontAlgn="base" hangingPunct="0">
              <a:spcBef>
                <a:spcPct val="0"/>
              </a:spcBef>
              <a:spcAft>
                <a:spcPct val="0"/>
              </a:spcAft>
              <a:buChar char="»"/>
              <a:defRPr sz="1400">
                <a:solidFill>
                  <a:schemeClr val="tx1"/>
                </a:solidFill>
                <a:latin typeface="Arial" charset="0"/>
                <a:cs typeface="Arial" charset="0"/>
              </a:defRPr>
            </a:lvl6pPr>
            <a:lvl7pPr marL="2971800" indent="-228600" eaLnBrk="0" fontAlgn="base" hangingPunct="0">
              <a:spcBef>
                <a:spcPct val="0"/>
              </a:spcBef>
              <a:spcAft>
                <a:spcPct val="0"/>
              </a:spcAft>
              <a:buChar char="»"/>
              <a:defRPr sz="1400">
                <a:solidFill>
                  <a:schemeClr val="tx1"/>
                </a:solidFill>
                <a:latin typeface="Arial" charset="0"/>
                <a:cs typeface="Arial" charset="0"/>
              </a:defRPr>
            </a:lvl7pPr>
            <a:lvl8pPr marL="3429000" indent="-228600" eaLnBrk="0" fontAlgn="base" hangingPunct="0">
              <a:spcBef>
                <a:spcPct val="0"/>
              </a:spcBef>
              <a:spcAft>
                <a:spcPct val="0"/>
              </a:spcAft>
              <a:buChar char="»"/>
              <a:defRPr sz="1400">
                <a:solidFill>
                  <a:schemeClr val="tx1"/>
                </a:solidFill>
                <a:latin typeface="Arial" charset="0"/>
                <a:cs typeface="Arial" charset="0"/>
              </a:defRPr>
            </a:lvl8pPr>
            <a:lvl9pPr marL="3886200" indent="-228600" eaLnBrk="0" fontAlgn="base" hangingPunct="0">
              <a:spcBef>
                <a:spcPct val="0"/>
              </a:spcBef>
              <a:spcAft>
                <a:spcPct val="0"/>
              </a:spcAft>
              <a:buChar char="»"/>
              <a:defRPr sz="1400">
                <a:solidFill>
                  <a:schemeClr val="tx1"/>
                </a:solidFill>
                <a:latin typeface="Arial" charset="0"/>
                <a:cs typeface="Arial" charset="0"/>
              </a:defRPr>
            </a:lvl9pPr>
          </a:lstStyle>
          <a:p>
            <a:pPr eaLnBrk="1" fontAlgn="base" hangingPunct="1">
              <a:spcBef>
                <a:spcPct val="0"/>
              </a:spcBef>
              <a:buClrTx/>
              <a:buSzTx/>
              <a:buFontTx/>
              <a:buNone/>
            </a:pPr>
            <a:r>
              <a:rPr lang="en-GB" altLang="en-US" sz="1000" dirty="0" smtClean="0"/>
              <a:t>Page </a:t>
            </a:r>
            <a:fld id="{89698C67-F29B-4B2B-A684-154E70CB7EF6}" type="slidenum">
              <a:rPr lang="en-GB" altLang="en-US" sz="1000" smtClean="0"/>
              <a:pPr eaLnBrk="1" fontAlgn="base" hangingPunct="1">
                <a:spcBef>
                  <a:spcPct val="0"/>
                </a:spcBef>
                <a:buClrTx/>
                <a:buSzTx/>
                <a:buFontTx/>
                <a:buNone/>
              </a:pPr>
              <a:t>9</a:t>
            </a:fld>
            <a:endParaRPr lang="en-GB" altLang="en-US" sz="1000" dirty="0" smtClean="0"/>
          </a:p>
        </p:txBody>
      </p:sp>
      <p:sp>
        <p:nvSpPr>
          <p:cNvPr id="4" name="TextBox 3"/>
          <p:cNvSpPr txBox="1"/>
          <p:nvPr/>
        </p:nvSpPr>
        <p:spPr>
          <a:xfrm>
            <a:off x="844550" y="5312675"/>
            <a:ext cx="6264696" cy="646331"/>
          </a:xfrm>
          <a:prstGeom prst="rect">
            <a:avLst/>
          </a:prstGeom>
          <a:noFill/>
        </p:spPr>
        <p:txBody>
          <a:bodyPr wrap="square" rtlCol="0">
            <a:spAutoFit/>
          </a:bodyPr>
          <a:lstStyle/>
          <a:p>
            <a:r>
              <a:rPr lang="en-GB" dirty="0"/>
              <a:t>For the detailed </a:t>
            </a:r>
            <a:r>
              <a:rPr lang="en-GB" dirty="0" smtClean="0"/>
              <a:t>analysis </a:t>
            </a:r>
            <a:r>
              <a:rPr lang="en-GB" dirty="0"/>
              <a:t>see articles at:</a:t>
            </a:r>
            <a:endParaRPr lang="en-GB" dirty="0">
              <a:solidFill>
                <a:srgbClr val="000000"/>
              </a:solidFill>
            </a:endParaRPr>
          </a:p>
          <a:p>
            <a:r>
              <a:rPr lang="en-GB" dirty="0">
                <a:hlinkClick r:id="rId2"/>
              </a:rPr>
              <a:t> https://www.kent.ac.uk/extendingworkinglives/findings.html</a:t>
            </a:r>
            <a:endParaRPr lang="en-GB" dirty="0">
              <a:solidFill>
                <a:srgbClr val="000000"/>
              </a:solidFill>
            </a:endParaRPr>
          </a:p>
        </p:txBody>
      </p:sp>
    </p:spTree>
    <p:extLst>
      <p:ext uri="{BB962C8B-B14F-4D97-AF65-F5344CB8AC3E}">
        <p14:creationId xmlns:p14="http://schemas.microsoft.com/office/powerpoint/2010/main" val="671654206"/>
      </p:ext>
    </p:extLst>
  </p:cSld>
  <p:clrMapOvr>
    <a:masterClrMapping/>
  </p:clrMapOvr>
  <p:timing>
    <p:tnLst>
      <p:par>
        <p:cTn id="1" dur="indefinite" restart="never" nodeType="tmRoot"/>
      </p:par>
    </p:tnLst>
  </p:timing>
</p:sld>
</file>

<file path=ppt/theme/theme1.xml><?xml version="1.0" encoding="utf-8"?>
<a:theme xmlns:a="http://schemas.openxmlformats.org/drawingml/2006/main" name="kent2013">
  <a:themeElements>
    <a:clrScheme name="bulletsandcolours 1">
      <a:dk1>
        <a:srgbClr val="000000"/>
      </a:dk1>
      <a:lt1>
        <a:srgbClr val="FFFFFF"/>
      </a:lt1>
      <a:dk2>
        <a:srgbClr val="003882"/>
      </a:dk2>
      <a:lt2>
        <a:srgbClr val="808080"/>
      </a:lt2>
      <a:accent1>
        <a:srgbClr val="008AC4"/>
      </a:accent1>
      <a:accent2>
        <a:srgbClr val="A8034F"/>
      </a:accent2>
      <a:accent3>
        <a:srgbClr val="FFFFFF"/>
      </a:accent3>
      <a:accent4>
        <a:srgbClr val="000000"/>
      </a:accent4>
      <a:accent5>
        <a:srgbClr val="AAC4DE"/>
      </a:accent5>
      <a:accent6>
        <a:srgbClr val="980247"/>
      </a:accent6>
      <a:hlink>
        <a:srgbClr val="007A5E"/>
      </a:hlink>
      <a:folHlink>
        <a:srgbClr val="DE5433"/>
      </a:folHlink>
    </a:clrScheme>
    <a:fontScheme name="bulletsandcolour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 latinLnBrk="0" hangingPunct="1">
          <a:lnSpc>
            <a:spcPct val="100000"/>
          </a:lnSpc>
          <a:spcBef>
            <a:spcPct val="3000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 latinLnBrk="0" hangingPunct="1">
          <a:lnSpc>
            <a:spcPct val="100000"/>
          </a:lnSpc>
          <a:spcBef>
            <a:spcPct val="3000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ulletsandcolours 1">
        <a:dk1>
          <a:srgbClr val="000000"/>
        </a:dk1>
        <a:lt1>
          <a:srgbClr val="FFFFFF"/>
        </a:lt1>
        <a:dk2>
          <a:srgbClr val="003882"/>
        </a:dk2>
        <a:lt2>
          <a:srgbClr val="808080"/>
        </a:lt2>
        <a:accent1>
          <a:srgbClr val="008AC4"/>
        </a:accent1>
        <a:accent2>
          <a:srgbClr val="A8034F"/>
        </a:accent2>
        <a:accent3>
          <a:srgbClr val="FFFFFF"/>
        </a:accent3>
        <a:accent4>
          <a:srgbClr val="000000"/>
        </a:accent4>
        <a:accent5>
          <a:srgbClr val="AAC4DE"/>
        </a:accent5>
        <a:accent6>
          <a:srgbClr val="980247"/>
        </a:accent6>
        <a:hlink>
          <a:srgbClr val="007A5E"/>
        </a:hlink>
        <a:folHlink>
          <a:srgbClr val="DE5433"/>
        </a:folHlink>
      </a:clrScheme>
      <a:clrMap bg1="lt1" tx1="dk1" bg2="lt2" tx2="dk2" accent1="accent1" accent2="accent2" accent3="accent3" accent4="accent4" accent5="accent5" accent6="accent6" hlink="hlink" folHlink="folHlink"/>
    </a:extraClrScheme>
    <a:extraClrScheme>
      <a:clrScheme name="bulletsandcolours 2">
        <a:dk1>
          <a:srgbClr val="000000"/>
        </a:dk1>
        <a:lt1>
          <a:srgbClr val="F9F8F5"/>
        </a:lt1>
        <a:dk2>
          <a:srgbClr val="003882"/>
        </a:dk2>
        <a:lt2>
          <a:srgbClr val="808080"/>
        </a:lt2>
        <a:accent1>
          <a:srgbClr val="008AC4"/>
        </a:accent1>
        <a:accent2>
          <a:srgbClr val="A8034F"/>
        </a:accent2>
        <a:accent3>
          <a:srgbClr val="FBFBF9"/>
        </a:accent3>
        <a:accent4>
          <a:srgbClr val="000000"/>
        </a:accent4>
        <a:accent5>
          <a:srgbClr val="AAC4DE"/>
        </a:accent5>
        <a:accent6>
          <a:srgbClr val="980247"/>
        </a:accent6>
        <a:hlink>
          <a:srgbClr val="007A5E"/>
        </a:hlink>
        <a:folHlink>
          <a:srgbClr val="DE5433"/>
        </a:folHlink>
      </a:clrScheme>
      <a:clrMap bg1="lt1" tx1="dk1" bg2="lt2" tx2="dk2" accent1="accent1" accent2="accent2" accent3="accent3" accent4="accent4" accent5="accent5" accent6="accent6" hlink="hlink" folHlink="folHlink"/>
    </a:extraClrScheme>
    <a:extraClrScheme>
      <a:clrScheme name="bulletsandcolours 3">
        <a:dk1>
          <a:srgbClr val="000000"/>
        </a:dk1>
        <a:lt1>
          <a:srgbClr val="FFFFFF"/>
        </a:lt1>
        <a:dk2>
          <a:srgbClr val="003882"/>
        </a:dk2>
        <a:lt2>
          <a:srgbClr val="808080"/>
        </a:lt2>
        <a:accent1>
          <a:srgbClr val="008AC4"/>
        </a:accent1>
        <a:accent2>
          <a:srgbClr val="B8CCDE"/>
        </a:accent2>
        <a:accent3>
          <a:srgbClr val="FFFFFF"/>
        </a:accent3>
        <a:accent4>
          <a:srgbClr val="000000"/>
        </a:accent4>
        <a:accent5>
          <a:srgbClr val="AAC4DE"/>
        </a:accent5>
        <a:accent6>
          <a:srgbClr val="A6B9C9"/>
        </a:accent6>
        <a:hlink>
          <a:srgbClr val="00789C"/>
        </a:hlink>
        <a:folHlink>
          <a:srgbClr val="82B8C9"/>
        </a:folHlink>
      </a:clrScheme>
      <a:clrMap bg1="lt1" tx1="dk1" bg2="lt2" tx2="dk2" accent1="accent1" accent2="accent2" accent3="accent3" accent4="accent4" accent5="accent5" accent6="accent6" hlink="hlink" folHlink="folHlink"/>
    </a:extraClrScheme>
    <a:extraClrScheme>
      <a:clrScheme name="bulletsandcolours 4">
        <a:dk1>
          <a:srgbClr val="000000"/>
        </a:dk1>
        <a:lt1>
          <a:srgbClr val="F9F8F5"/>
        </a:lt1>
        <a:dk2>
          <a:srgbClr val="003882"/>
        </a:dk2>
        <a:lt2>
          <a:srgbClr val="808080"/>
        </a:lt2>
        <a:accent1>
          <a:srgbClr val="008AC4"/>
        </a:accent1>
        <a:accent2>
          <a:srgbClr val="B8CCDE"/>
        </a:accent2>
        <a:accent3>
          <a:srgbClr val="FBFBF9"/>
        </a:accent3>
        <a:accent4>
          <a:srgbClr val="000000"/>
        </a:accent4>
        <a:accent5>
          <a:srgbClr val="AAC4DE"/>
        </a:accent5>
        <a:accent6>
          <a:srgbClr val="A6B9C9"/>
        </a:accent6>
        <a:hlink>
          <a:srgbClr val="00789C"/>
        </a:hlink>
        <a:folHlink>
          <a:srgbClr val="82B8C9"/>
        </a:folHlink>
      </a:clrScheme>
      <a:clrMap bg1="lt1" tx1="dk1" bg2="lt2" tx2="dk2" accent1="accent1" accent2="accent2" accent3="accent3" accent4="accent4" accent5="accent5" accent6="accent6" hlink="hlink" folHlink="folHlink"/>
    </a:extraClrScheme>
    <a:extraClrScheme>
      <a:clrScheme name="bulletsandcolours 5">
        <a:dk1>
          <a:srgbClr val="000000"/>
        </a:dk1>
        <a:lt1>
          <a:srgbClr val="FFFFFF"/>
        </a:lt1>
        <a:dk2>
          <a:srgbClr val="003882"/>
        </a:dk2>
        <a:lt2>
          <a:srgbClr val="808080"/>
        </a:lt2>
        <a:accent1>
          <a:srgbClr val="B4035C"/>
        </a:accent1>
        <a:accent2>
          <a:srgbClr val="E29A74"/>
        </a:accent2>
        <a:accent3>
          <a:srgbClr val="FFFFFF"/>
        </a:accent3>
        <a:accent4>
          <a:srgbClr val="000000"/>
        </a:accent4>
        <a:accent5>
          <a:srgbClr val="D6AAB5"/>
        </a:accent5>
        <a:accent6>
          <a:srgbClr val="CD8B68"/>
        </a:accent6>
        <a:hlink>
          <a:srgbClr val="80293D"/>
        </a:hlink>
        <a:folHlink>
          <a:srgbClr val="D12421"/>
        </a:folHlink>
      </a:clrScheme>
      <a:clrMap bg1="lt1" tx1="dk1" bg2="lt2" tx2="dk2" accent1="accent1" accent2="accent2" accent3="accent3" accent4="accent4" accent5="accent5" accent6="accent6" hlink="hlink" folHlink="folHlink"/>
    </a:extraClrScheme>
    <a:extraClrScheme>
      <a:clrScheme name="bulletsandcolours 6">
        <a:dk1>
          <a:srgbClr val="000000"/>
        </a:dk1>
        <a:lt1>
          <a:srgbClr val="F9F8F5"/>
        </a:lt1>
        <a:dk2>
          <a:srgbClr val="003882"/>
        </a:dk2>
        <a:lt2>
          <a:srgbClr val="808080"/>
        </a:lt2>
        <a:accent1>
          <a:srgbClr val="B4035C"/>
        </a:accent1>
        <a:accent2>
          <a:srgbClr val="E29A74"/>
        </a:accent2>
        <a:accent3>
          <a:srgbClr val="FBFBF9"/>
        </a:accent3>
        <a:accent4>
          <a:srgbClr val="000000"/>
        </a:accent4>
        <a:accent5>
          <a:srgbClr val="D6AAB5"/>
        </a:accent5>
        <a:accent6>
          <a:srgbClr val="CD8B68"/>
        </a:accent6>
        <a:hlink>
          <a:srgbClr val="80293D"/>
        </a:hlink>
        <a:folHlink>
          <a:srgbClr val="D12421"/>
        </a:folHlink>
      </a:clrScheme>
      <a:clrMap bg1="lt1" tx1="dk1" bg2="lt2" tx2="dk2" accent1="accent1" accent2="accent2" accent3="accent3" accent4="accent4" accent5="accent5" accent6="accent6" hlink="hlink" folHlink="folHlink"/>
    </a:extraClrScheme>
    <a:extraClrScheme>
      <a:clrScheme name="bulletsandcolours 7">
        <a:dk1>
          <a:srgbClr val="000000"/>
        </a:dk1>
        <a:lt1>
          <a:srgbClr val="FFFFFF"/>
        </a:lt1>
        <a:dk2>
          <a:srgbClr val="003882"/>
        </a:dk2>
        <a:lt2>
          <a:srgbClr val="808080"/>
        </a:lt2>
        <a:accent1>
          <a:srgbClr val="664A78"/>
        </a:accent1>
        <a:accent2>
          <a:srgbClr val="A891B0"/>
        </a:accent2>
        <a:accent3>
          <a:srgbClr val="FFFFFF"/>
        </a:accent3>
        <a:accent4>
          <a:srgbClr val="000000"/>
        </a:accent4>
        <a:accent5>
          <a:srgbClr val="B8B1BE"/>
        </a:accent5>
        <a:accent6>
          <a:srgbClr val="98839F"/>
        </a:accent6>
        <a:hlink>
          <a:srgbClr val="C985A3"/>
        </a:hlink>
        <a:folHlink>
          <a:srgbClr val="DEADBF"/>
        </a:folHlink>
      </a:clrScheme>
      <a:clrMap bg1="lt1" tx1="dk1" bg2="lt2" tx2="dk2" accent1="accent1" accent2="accent2" accent3="accent3" accent4="accent4" accent5="accent5" accent6="accent6" hlink="hlink" folHlink="folHlink"/>
    </a:extraClrScheme>
    <a:extraClrScheme>
      <a:clrScheme name="bulletsandcolours 8">
        <a:dk1>
          <a:srgbClr val="000000"/>
        </a:dk1>
        <a:lt1>
          <a:srgbClr val="FFFFFF"/>
        </a:lt1>
        <a:dk2>
          <a:srgbClr val="003882"/>
        </a:dk2>
        <a:lt2>
          <a:srgbClr val="808080"/>
        </a:lt2>
        <a:accent1>
          <a:srgbClr val="007A5E"/>
        </a:accent1>
        <a:accent2>
          <a:srgbClr val="A8B50A"/>
        </a:accent2>
        <a:accent3>
          <a:srgbClr val="FFFFFF"/>
        </a:accent3>
        <a:accent4>
          <a:srgbClr val="000000"/>
        </a:accent4>
        <a:accent5>
          <a:srgbClr val="AABEB6"/>
        </a:accent5>
        <a:accent6>
          <a:srgbClr val="98A408"/>
        </a:accent6>
        <a:hlink>
          <a:srgbClr val="75A38C"/>
        </a:hlink>
        <a:folHlink>
          <a:srgbClr val="D6DE6B"/>
        </a:folHlink>
      </a:clrScheme>
      <a:clrMap bg1="lt1" tx1="dk1" bg2="lt2" tx2="dk2" accent1="accent1" accent2="accent2" accent3="accent3" accent4="accent4" accent5="accent5" accent6="accent6" hlink="hlink" folHlink="folHlink"/>
    </a:extraClrScheme>
    <a:extraClrScheme>
      <a:clrScheme name="bulletsandcolours 9">
        <a:dk1>
          <a:srgbClr val="000000"/>
        </a:dk1>
        <a:lt1>
          <a:srgbClr val="FFFFFF"/>
        </a:lt1>
        <a:dk2>
          <a:srgbClr val="003882"/>
        </a:dk2>
        <a:lt2>
          <a:srgbClr val="808080"/>
        </a:lt2>
        <a:accent1>
          <a:srgbClr val="DE5433"/>
        </a:accent1>
        <a:accent2>
          <a:srgbClr val="E87D0D"/>
        </a:accent2>
        <a:accent3>
          <a:srgbClr val="FFFFFF"/>
        </a:accent3>
        <a:accent4>
          <a:srgbClr val="000000"/>
        </a:accent4>
        <a:accent5>
          <a:srgbClr val="ECB3AD"/>
        </a:accent5>
        <a:accent6>
          <a:srgbClr val="D2710B"/>
        </a:accent6>
        <a:hlink>
          <a:srgbClr val="FA8A75"/>
        </a:hlink>
        <a:folHlink>
          <a:srgbClr val="EDBD3D"/>
        </a:folHlink>
      </a:clrScheme>
      <a:clrMap bg1="lt1" tx1="dk1" bg2="lt2" tx2="dk2" accent1="accent1" accent2="accent2" accent3="accent3" accent4="accent4" accent5="accent5" accent6="accent6" hlink="hlink" folHlink="folHlink"/>
    </a:extraClrScheme>
    <a:extraClrScheme>
      <a:clrScheme name="bulletsandcolours 10">
        <a:dk1>
          <a:srgbClr val="000000"/>
        </a:dk1>
        <a:lt1>
          <a:srgbClr val="F9F8F5"/>
        </a:lt1>
        <a:dk2>
          <a:srgbClr val="003882"/>
        </a:dk2>
        <a:lt2>
          <a:srgbClr val="808080"/>
        </a:lt2>
        <a:accent1>
          <a:srgbClr val="664A78"/>
        </a:accent1>
        <a:accent2>
          <a:srgbClr val="A891B0"/>
        </a:accent2>
        <a:accent3>
          <a:srgbClr val="FBFBF9"/>
        </a:accent3>
        <a:accent4>
          <a:srgbClr val="000000"/>
        </a:accent4>
        <a:accent5>
          <a:srgbClr val="B8B1BE"/>
        </a:accent5>
        <a:accent6>
          <a:srgbClr val="98839F"/>
        </a:accent6>
        <a:hlink>
          <a:srgbClr val="C985A3"/>
        </a:hlink>
        <a:folHlink>
          <a:srgbClr val="DEADBF"/>
        </a:folHlink>
      </a:clrScheme>
      <a:clrMap bg1="lt1" tx1="dk1" bg2="lt2" tx2="dk2" accent1="accent1" accent2="accent2" accent3="accent3" accent4="accent4" accent5="accent5" accent6="accent6" hlink="hlink" folHlink="folHlink"/>
    </a:extraClrScheme>
    <a:extraClrScheme>
      <a:clrScheme name="bulletsandcolours 11">
        <a:dk1>
          <a:srgbClr val="000000"/>
        </a:dk1>
        <a:lt1>
          <a:srgbClr val="F9F8F5"/>
        </a:lt1>
        <a:dk2>
          <a:srgbClr val="003882"/>
        </a:dk2>
        <a:lt2>
          <a:srgbClr val="808080"/>
        </a:lt2>
        <a:accent1>
          <a:srgbClr val="007A5E"/>
        </a:accent1>
        <a:accent2>
          <a:srgbClr val="A8B50A"/>
        </a:accent2>
        <a:accent3>
          <a:srgbClr val="FBFBF9"/>
        </a:accent3>
        <a:accent4>
          <a:srgbClr val="000000"/>
        </a:accent4>
        <a:accent5>
          <a:srgbClr val="AABEB6"/>
        </a:accent5>
        <a:accent6>
          <a:srgbClr val="98A408"/>
        </a:accent6>
        <a:hlink>
          <a:srgbClr val="75A38C"/>
        </a:hlink>
        <a:folHlink>
          <a:srgbClr val="D6DE6B"/>
        </a:folHlink>
      </a:clrScheme>
      <a:clrMap bg1="lt1" tx1="dk1" bg2="lt2" tx2="dk2" accent1="accent1" accent2="accent2" accent3="accent3" accent4="accent4" accent5="accent5" accent6="accent6" hlink="hlink" folHlink="folHlink"/>
    </a:extraClrScheme>
    <a:extraClrScheme>
      <a:clrScheme name="bulletsandcolours 12">
        <a:dk1>
          <a:srgbClr val="000000"/>
        </a:dk1>
        <a:lt1>
          <a:srgbClr val="F9F8F5"/>
        </a:lt1>
        <a:dk2>
          <a:srgbClr val="003882"/>
        </a:dk2>
        <a:lt2>
          <a:srgbClr val="808080"/>
        </a:lt2>
        <a:accent1>
          <a:srgbClr val="DE5433"/>
        </a:accent1>
        <a:accent2>
          <a:srgbClr val="E87D0D"/>
        </a:accent2>
        <a:accent3>
          <a:srgbClr val="FBFBF9"/>
        </a:accent3>
        <a:accent4>
          <a:srgbClr val="000000"/>
        </a:accent4>
        <a:accent5>
          <a:srgbClr val="ECB3AD"/>
        </a:accent5>
        <a:accent6>
          <a:srgbClr val="D2710B"/>
        </a:accent6>
        <a:hlink>
          <a:srgbClr val="FA8A75"/>
        </a:hlink>
        <a:folHlink>
          <a:srgbClr val="EDBD3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19868</TotalTime>
  <Words>3098</Words>
  <Application>Microsoft Office PowerPoint</Application>
  <PresentationFormat>On-screen Show (4:3)</PresentationFormat>
  <Paragraphs>213</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kent2013</vt:lpstr>
      <vt:lpstr>Is flexibility the answer? Older workers access to formal and informal flexibility in the workplace</vt:lpstr>
      <vt:lpstr>What is flexibility?</vt:lpstr>
      <vt:lpstr>Policy on flexibility</vt:lpstr>
      <vt:lpstr>Flexibility as part of the new ‘choice’ agenda</vt:lpstr>
      <vt:lpstr>Evidence from surveys</vt:lpstr>
      <vt:lpstr>‘Flexibility’ needs to be unpacked</vt:lpstr>
      <vt:lpstr>A note of caution</vt:lpstr>
      <vt:lpstr>Focus of Today’s Presentation</vt:lpstr>
      <vt:lpstr>Flexible Work, Phased or Gradual Retirement</vt:lpstr>
      <vt:lpstr>Case Study Participants</vt:lpstr>
      <vt:lpstr>Participant Characteristics</vt:lpstr>
      <vt:lpstr>Policy versus implementation</vt:lpstr>
      <vt:lpstr>Easier in some work contexts than others</vt:lpstr>
      <vt:lpstr>Signalling the Availability of Flexible Options</vt:lpstr>
      <vt:lpstr>Losing Flexibility Due to Equalities Legislation</vt:lpstr>
      <vt:lpstr>The Employee Perspective</vt:lpstr>
      <vt:lpstr>Phased or Gradual Retirement</vt:lpstr>
      <vt:lpstr>Attractive But Not Feasible?</vt:lpstr>
      <vt:lpstr>The Management of Flexibility</vt:lpstr>
      <vt:lpstr>Gender Dimension to Flexibility</vt:lpstr>
      <vt:lpstr>A Neglected Aspect: Informal Flexibility</vt:lpstr>
      <vt:lpstr>A Neglected Aspect: Flexibility Organised by the Work Group</vt:lpstr>
      <vt:lpstr>Conclusions (1)</vt:lpstr>
      <vt:lpstr>Conclusions (2)</vt:lpstr>
      <vt:lpstr>Thank You!</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Sarah</cp:lastModifiedBy>
  <cp:revision>131</cp:revision>
  <cp:lastPrinted>2016-12-07T11:59:44Z</cp:lastPrinted>
  <dcterms:created xsi:type="dcterms:W3CDTF">2016-01-30T11:57:27Z</dcterms:created>
  <dcterms:modified xsi:type="dcterms:W3CDTF">2017-06-27T10:09:41Z</dcterms:modified>
</cp:coreProperties>
</file>